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29.fntdata" ContentType="application/x-fontdata"/>
  <Override PartName="/ppt/fonts/font3.fntdata" ContentType="application/x-fontdata"/>
  <Override PartName="/ppt/fonts/font30.fntdata" ContentType="application/x-fontdata"/>
  <Override PartName="/ppt/fonts/font31.fntdata" ContentType="application/x-fontdata"/>
  <Override PartName="/ppt/fonts/font32.fntdata" ContentType="application/x-fontdata"/>
  <Override PartName="/ppt/fonts/font33.fntdata" ContentType="application/x-fontdata"/>
  <Override PartName="/ppt/fonts/font34.fntdata" ContentType="application/x-fontdata"/>
  <Override PartName="/ppt/fonts/font35.fntdata" ContentType="application/x-fontdata"/>
  <Override PartName="/ppt/fonts/font36.fntdata" ContentType="application/x-fontdata"/>
  <Override PartName="/ppt/fonts/font37.fntdata" ContentType="application/x-fontdata"/>
  <Override PartName="/ppt/fonts/font38.fntdata" ContentType="application/x-fontdata"/>
  <Override PartName="/ppt/fonts/font39.fntdata" ContentType="application/x-fontdata"/>
  <Override PartName="/ppt/fonts/font4.fntdata" ContentType="application/x-fontdata"/>
  <Override PartName="/ppt/fonts/font40.fntdata" ContentType="application/x-fontdata"/>
  <Override PartName="/ppt/fonts/font41.fntdata" ContentType="application/x-fontdata"/>
  <Override PartName="/ppt/fonts/font42.fntdata" ContentType="application/x-fontdata"/>
  <Override PartName="/ppt/fonts/font43.fntdata" ContentType="application/x-fontdata"/>
  <Override PartName="/ppt/fonts/font44.fntdata" ContentType="application/x-fontdata"/>
  <Override PartName="/ppt/fonts/font45.fntdata" ContentType="application/x-fontdata"/>
  <Override PartName="/ppt/fonts/font46.fntdata" ContentType="application/x-fontdata"/>
  <Override PartName="/ppt/fonts/font47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906000" cy="6858000"/>
  <p:notesSz cx="9906000" cy="6858000"/>
  <p:embeddedFontLst>
    <p:embeddedFont>
      <p:font typeface="TBFRDT+Arial Bold"/>
      <p:regular r:id="rId23"/>
    </p:embeddedFont>
    <p:embeddedFont>
      <p:font typeface="TBFRDT+Arial Bold"/>
      <p:regular r:id="rId24"/>
    </p:embeddedFont>
    <p:embeddedFont>
      <p:font typeface="SQINWK+Arial Bold"/>
      <p:regular r:id="rId25"/>
    </p:embeddedFont>
    <p:embeddedFont>
      <p:font typeface="TBFRDT+Arial Bold"/>
      <p:regular r:id="rId26"/>
    </p:embeddedFont>
    <p:embeddedFont>
      <p:font typeface="SQINWK+Arial Bold"/>
      <p:regular r:id="rId27"/>
    </p:embeddedFont>
    <p:embeddedFont>
      <p:font typeface="TBFRDT+Arial Bold"/>
      <p:regular r:id="rId28"/>
    </p:embeddedFont>
    <p:embeddedFont>
      <p:font typeface="POJNND+Cambria Bold Italic"/>
      <p:regular r:id="rId29"/>
    </p:embeddedFont>
    <p:embeddedFont>
      <p:font typeface="JGKWRR+Cambria Bold Italic"/>
      <p:regular r:id="rId30"/>
    </p:embeddedFont>
    <p:embeddedFont>
      <p:font typeface="FQQJNE+Cambria Bold"/>
      <p:regular r:id="rId31"/>
    </p:embeddedFont>
    <p:embeddedFont>
      <p:font typeface="VTTDBO+Cambria Bold"/>
      <p:regular r:id="rId32"/>
    </p:embeddedFont>
    <p:embeddedFont>
      <p:font typeface="FQQJNE+Cambria Bold"/>
      <p:regular r:id="rId33"/>
    </p:embeddedFont>
    <p:embeddedFont>
      <p:font typeface="BQVETA+Arial Bold Italic"/>
      <p:regular r:id="rId34"/>
    </p:embeddedFont>
    <p:embeddedFont>
      <p:font typeface="HRJMWH+Century Gothic Bold"/>
      <p:regular r:id="rId35"/>
    </p:embeddedFont>
    <p:embeddedFont>
      <p:font typeface="LJHDSV+Calibri Bold Italic"/>
      <p:regular r:id="rId36"/>
    </p:embeddedFont>
    <p:embeddedFont>
      <p:font typeface="KRUEFK+Calibri Bold"/>
      <p:regular r:id="rId37"/>
    </p:embeddedFont>
    <p:embeddedFont>
      <p:font typeface="SQINWK+Arial Bold"/>
      <p:regular r:id="rId38"/>
    </p:embeddedFont>
    <p:embeddedFont>
      <p:font typeface="TBFRDT+Arial Bold"/>
      <p:regular r:id="rId39"/>
    </p:embeddedFont>
    <p:embeddedFont>
      <p:font typeface="POJNND+Cambria Bold Italic"/>
      <p:regular r:id="rId40"/>
    </p:embeddedFont>
    <p:embeddedFont>
      <p:font typeface="FQQJNE+Cambria Bold"/>
      <p:regular r:id="rId41"/>
    </p:embeddedFont>
    <p:embeddedFont>
      <p:font typeface="VTTDBO+Cambria Bold"/>
      <p:regular r:id="rId42"/>
    </p:embeddedFont>
    <p:embeddedFont>
      <p:font typeface="FQQJNE+Cambria Bold"/>
      <p:regular r:id="rId43"/>
    </p:embeddedFont>
    <p:embeddedFont>
      <p:font typeface="BQVETA+Arial Bold Italic"/>
      <p:regular r:id="rId44"/>
    </p:embeddedFont>
    <p:embeddedFont>
      <p:font typeface="QBLQUS+Wingdings"/>
      <p:regular r:id="rId45"/>
    </p:embeddedFont>
    <p:embeddedFont>
      <p:font typeface="Times New Roman"/>
      <p:regular r:id="rId46"/>
    </p:embeddedFont>
    <p:embeddedFont>
      <p:font typeface="QBLQUS+Wingdings"/>
      <p:regular r:id="rId47"/>
    </p:embeddedFont>
    <p:embeddedFont>
      <p:font typeface="BQVETA+Arial Bold Italic"/>
      <p:regular r:id="rId48"/>
    </p:embeddedFont>
    <p:embeddedFont>
      <p:font typeface="QBLQUS+Wingdings"/>
      <p:regular r:id="rId49"/>
    </p:embeddedFont>
    <p:embeddedFont>
      <p:font typeface="Times New Roman"/>
      <p:regular r:id="rId50"/>
    </p:embeddedFont>
    <p:embeddedFont>
      <p:font typeface="TBFRDT+Arial Bold"/>
      <p:regular r:id="rId51"/>
    </p:embeddedFont>
    <p:embeddedFont>
      <p:font typeface="SQINWK+Arial Bold"/>
      <p:regular r:id="rId52"/>
    </p:embeddedFont>
    <p:embeddedFont>
      <p:font typeface="LJHDSV+Calibri Bold Italic"/>
      <p:regular r:id="rId53"/>
    </p:embeddedFont>
    <p:embeddedFont>
      <p:font typeface="KRUEFK+Calibri Bold"/>
      <p:regular r:id="rId54"/>
    </p:embeddedFont>
    <p:embeddedFont>
      <p:font typeface="MGDJLD+Corbel Bold"/>
      <p:regular r:id="rId55"/>
    </p:embeddedFont>
    <p:embeddedFont>
      <p:font typeface="RHAHGS+Corbel"/>
      <p:regular r:id="rId56"/>
    </p:embeddedFont>
    <p:embeddedFont>
      <p:font typeface="Times New Roman"/>
      <p:regular r:id="rId57"/>
    </p:embeddedFont>
    <p:embeddedFont>
      <p:font typeface="MGDJLD+Corbel Bold"/>
      <p:regular r:id="rId58"/>
    </p:embeddedFont>
    <p:embeddedFont>
      <p:font typeface="KRUEFK+Calibri Bold"/>
      <p:regular r:id="rId59"/>
    </p:embeddedFont>
    <p:embeddedFont>
      <p:font typeface="KRUEFK+Calibri Bold"/>
      <p:regular r:id="rId60"/>
    </p:embeddedFont>
    <p:embeddedFont>
      <p:font typeface="MGDJLD+Corbel Bold"/>
      <p:regular r:id="rId61"/>
    </p:embeddedFont>
    <p:embeddedFont>
      <p:font typeface="MGDJLD+Corbel Bold"/>
      <p:regular r:id="rId62"/>
    </p:embeddedFont>
    <p:embeddedFont>
      <p:font typeface="LJHDSV+Calibri Bold Italic"/>
      <p:regular r:id="rId63"/>
    </p:embeddedFont>
    <p:embeddedFont>
      <p:font typeface="KRUEFK+Calibri Bold"/>
      <p:regular r:id="rId64"/>
    </p:embeddedFont>
    <p:embeddedFont>
      <p:font typeface="UBHSAF+Calibri Bold"/>
      <p:regular r:id="rId65"/>
    </p:embeddedFont>
    <p:embeddedFont>
      <p:font typeface="KRUEFK+Calibri Bold"/>
      <p:regular r:id="rId66"/>
    </p:embeddedFont>
    <p:embeddedFont>
      <p:font typeface="UBHSAF+Calibri Bold"/>
      <p:regular r:id="rId67"/>
    </p:embeddedFont>
    <p:embeddedFont>
      <p:font typeface="TBFRDT+Arial Bold"/>
      <p:regular r:id="rId68"/>
    </p:embeddedFont>
    <p:embeddedFont>
      <p:font typeface="UBHSAF+Calibri Bold"/>
      <p:regular r:id="rId6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font" Target="fonts/font1.fntdata" /><Relationship Id="rId24" Type="http://schemas.openxmlformats.org/officeDocument/2006/relationships/font" Target="fonts/font2.fntdata" /><Relationship Id="rId25" Type="http://schemas.openxmlformats.org/officeDocument/2006/relationships/font" Target="fonts/font3.fntdata" /><Relationship Id="rId26" Type="http://schemas.openxmlformats.org/officeDocument/2006/relationships/font" Target="fonts/font4.fntdata" /><Relationship Id="rId27" Type="http://schemas.openxmlformats.org/officeDocument/2006/relationships/font" Target="fonts/font5.fntdata" /><Relationship Id="rId28" Type="http://schemas.openxmlformats.org/officeDocument/2006/relationships/font" Target="fonts/font6.fntdata" /><Relationship Id="rId29" Type="http://schemas.openxmlformats.org/officeDocument/2006/relationships/font" Target="fonts/font7.fntdata" /><Relationship Id="rId3" Type="http://schemas.openxmlformats.org/officeDocument/2006/relationships/viewProps" Target="viewProps.xml" /><Relationship Id="rId30" Type="http://schemas.openxmlformats.org/officeDocument/2006/relationships/font" Target="fonts/font8.fntdata" /><Relationship Id="rId31" Type="http://schemas.openxmlformats.org/officeDocument/2006/relationships/font" Target="fonts/font9.fntdata" /><Relationship Id="rId32" Type="http://schemas.openxmlformats.org/officeDocument/2006/relationships/font" Target="fonts/font10.fntdata" /><Relationship Id="rId33" Type="http://schemas.openxmlformats.org/officeDocument/2006/relationships/font" Target="fonts/font11.fntdata" /><Relationship Id="rId34" Type="http://schemas.openxmlformats.org/officeDocument/2006/relationships/font" Target="fonts/font12.fntdata" /><Relationship Id="rId35" Type="http://schemas.openxmlformats.org/officeDocument/2006/relationships/font" Target="fonts/font13.fntdata" /><Relationship Id="rId36" Type="http://schemas.openxmlformats.org/officeDocument/2006/relationships/font" Target="fonts/font14.fntdata" /><Relationship Id="rId37" Type="http://schemas.openxmlformats.org/officeDocument/2006/relationships/font" Target="fonts/font15.fntdata" /><Relationship Id="rId38" Type="http://schemas.openxmlformats.org/officeDocument/2006/relationships/font" Target="fonts/font16.fntdata" /><Relationship Id="rId39" Type="http://schemas.openxmlformats.org/officeDocument/2006/relationships/font" Target="fonts/font17.fntdata" /><Relationship Id="rId4" Type="http://schemas.openxmlformats.org/officeDocument/2006/relationships/theme" Target="theme/theme1.xml" /><Relationship Id="rId40" Type="http://schemas.openxmlformats.org/officeDocument/2006/relationships/font" Target="fonts/font18.fntdata" /><Relationship Id="rId41" Type="http://schemas.openxmlformats.org/officeDocument/2006/relationships/font" Target="fonts/font19.fntdata" /><Relationship Id="rId42" Type="http://schemas.openxmlformats.org/officeDocument/2006/relationships/font" Target="fonts/font20.fntdata" /><Relationship Id="rId43" Type="http://schemas.openxmlformats.org/officeDocument/2006/relationships/font" Target="fonts/font21.fntdata" /><Relationship Id="rId44" Type="http://schemas.openxmlformats.org/officeDocument/2006/relationships/font" Target="fonts/font22.fntdata" /><Relationship Id="rId45" Type="http://schemas.openxmlformats.org/officeDocument/2006/relationships/font" Target="fonts/font23.fntdata" /><Relationship Id="rId46" Type="http://schemas.openxmlformats.org/officeDocument/2006/relationships/font" Target="fonts/font24.fntdata" /><Relationship Id="rId47" Type="http://schemas.openxmlformats.org/officeDocument/2006/relationships/font" Target="fonts/font25.fntdata" /><Relationship Id="rId48" Type="http://schemas.openxmlformats.org/officeDocument/2006/relationships/font" Target="fonts/font26.fntdata" /><Relationship Id="rId49" Type="http://schemas.openxmlformats.org/officeDocument/2006/relationships/font" Target="fonts/font27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28.fntdata" /><Relationship Id="rId51" Type="http://schemas.openxmlformats.org/officeDocument/2006/relationships/font" Target="fonts/font29.fntdata" /><Relationship Id="rId52" Type="http://schemas.openxmlformats.org/officeDocument/2006/relationships/font" Target="fonts/font30.fntdata" /><Relationship Id="rId53" Type="http://schemas.openxmlformats.org/officeDocument/2006/relationships/font" Target="fonts/font31.fntdata" /><Relationship Id="rId54" Type="http://schemas.openxmlformats.org/officeDocument/2006/relationships/font" Target="fonts/font32.fntdata" /><Relationship Id="rId55" Type="http://schemas.openxmlformats.org/officeDocument/2006/relationships/font" Target="fonts/font33.fntdata" /><Relationship Id="rId56" Type="http://schemas.openxmlformats.org/officeDocument/2006/relationships/font" Target="fonts/font34.fntdata" /><Relationship Id="rId57" Type="http://schemas.openxmlformats.org/officeDocument/2006/relationships/font" Target="fonts/font35.fntdata" /><Relationship Id="rId58" Type="http://schemas.openxmlformats.org/officeDocument/2006/relationships/font" Target="fonts/font36.fntdata" /><Relationship Id="rId59" Type="http://schemas.openxmlformats.org/officeDocument/2006/relationships/font" Target="fonts/font37.fntdata" /><Relationship Id="rId6" Type="http://schemas.openxmlformats.org/officeDocument/2006/relationships/slide" Target="slides/slide1.xml" /><Relationship Id="rId60" Type="http://schemas.openxmlformats.org/officeDocument/2006/relationships/font" Target="fonts/font38.fntdata" /><Relationship Id="rId61" Type="http://schemas.openxmlformats.org/officeDocument/2006/relationships/font" Target="fonts/font39.fntdata" /><Relationship Id="rId62" Type="http://schemas.openxmlformats.org/officeDocument/2006/relationships/font" Target="fonts/font40.fntdata" /><Relationship Id="rId63" Type="http://schemas.openxmlformats.org/officeDocument/2006/relationships/font" Target="fonts/font41.fntdata" /><Relationship Id="rId64" Type="http://schemas.openxmlformats.org/officeDocument/2006/relationships/font" Target="fonts/font42.fntdata" /><Relationship Id="rId65" Type="http://schemas.openxmlformats.org/officeDocument/2006/relationships/font" Target="fonts/font43.fntdata" /><Relationship Id="rId66" Type="http://schemas.openxmlformats.org/officeDocument/2006/relationships/font" Target="fonts/font44.fntdata" /><Relationship Id="rId67" Type="http://schemas.openxmlformats.org/officeDocument/2006/relationships/font" Target="fonts/font45.fntdata" /><Relationship Id="rId68" Type="http://schemas.openxmlformats.org/officeDocument/2006/relationships/font" Target="fonts/font46.fntdata" /><Relationship Id="rId69" Type="http://schemas.openxmlformats.org/officeDocument/2006/relationships/font" Target="fonts/font47.fntdata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10994" y="819995"/>
            <a:ext cx="3023570" cy="627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1</a:t>
            </a: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сентября</a:t>
            </a:r>
            <a:r>
              <a:rPr dirty="0" sz="2000" spc="12" b="1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2023</a:t>
            </a:r>
            <a:r>
              <a:rPr dirty="0" sz="2000" spc="-14" b="1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spc="-11" b="1">
                <a:solidFill>
                  <a:srgbClr val="9e3611"/>
                </a:solidFill>
                <a:latin typeface="TBFRDT+Arial Bold"/>
                <a:cs typeface="TBFRDT+Arial Bold"/>
              </a:rPr>
              <a:t>года</a:t>
            </a: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д</a:t>
            </a:r>
          </a:p>
          <a:p>
            <a:pPr marL="396239" marR="0">
              <a:lnSpc>
                <a:spcPts val="2234"/>
              </a:lnSpc>
              <a:spcBef>
                <a:spcPts val="164"/>
              </a:spcBef>
              <a:spcAft>
                <a:spcPts val="0"/>
              </a:spcAft>
            </a:pPr>
            <a:r>
              <a:rPr dirty="0" sz="2000" spc="-11" b="1" u="sng">
                <a:solidFill>
                  <a:srgbClr val="9e3611"/>
                </a:solidFill>
                <a:latin typeface="TBFRDT+Arial Bold"/>
                <a:cs typeface="TBFRDT+Arial Bold"/>
              </a:rPr>
              <a:t>вступить</a:t>
            </a:r>
            <a:r>
              <a:rPr dirty="0" sz="2000" spc="58" b="1" u="sng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 u="sng">
                <a:solidFill>
                  <a:srgbClr val="9e3611"/>
                </a:solidFill>
                <a:latin typeface="TBFRDT+Arial Bold"/>
                <a:cs typeface="TBFRDT+Arial Bold"/>
              </a:rPr>
              <a:t>в</a:t>
            </a:r>
            <a:r>
              <a:rPr dirty="0" sz="2000" spc="-10" b="1" u="sng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 u="sng">
                <a:solidFill>
                  <a:srgbClr val="9e3611"/>
                </a:solidFill>
                <a:latin typeface="TBFRDT+Arial Bold"/>
                <a:cs typeface="TBFRDT+Arial Bold"/>
              </a:rPr>
              <a:t>силу</a:t>
            </a:r>
            <a:r>
              <a:rPr dirty="0" sz="2000" spc="-22" b="1" u="sng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 u="sng">
                <a:solidFill>
                  <a:srgbClr val="9e3611"/>
                </a:solidFill>
                <a:latin typeface="TBFRDT+Arial Bold"/>
                <a:cs typeface="TBFRDT+Arial Bold"/>
              </a:rPr>
              <a:t>но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1829" y="1429871"/>
            <a:ext cx="3275151" cy="1542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Федеральная</a:t>
            </a:r>
            <a:r>
              <a:rPr dirty="0" sz="2000" spc="-33" b="1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образоват</a:t>
            </a:r>
          </a:p>
          <a:p>
            <a:pPr marL="428244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программа</a:t>
            </a:r>
            <a:r>
              <a:rPr dirty="0" sz="2000" spc="-38" b="1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дошколь</a:t>
            </a:r>
          </a:p>
          <a:p>
            <a:pPr marL="13716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образования,</a:t>
            </a:r>
            <a:r>
              <a:rPr dirty="0" sz="2000" spc="-36" b="1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проект</a:t>
            </a:r>
            <a:r>
              <a:rPr dirty="0" sz="2000" spc="-30" b="1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spc="-17" b="1">
                <a:solidFill>
                  <a:srgbClr val="9e3611"/>
                </a:solidFill>
                <a:latin typeface="TBFRDT+Arial Bold"/>
                <a:cs typeface="TBFRDT+Arial Bold"/>
              </a:rPr>
              <a:t>ко</a:t>
            </a:r>
          </a:p>
          <a:p>
            <a:pPr marL="201168" marR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Министерство</a:t>
            </a: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9e3611"/>
                </a:solidFill>
                <a:latin typeface="TBFRDT+Arial Bold"/>
                <a:cs typeface="TBFRDT+Arial Bold"/>
              </a:rPr>
              <a:t>просве</a:t>
            </a:r>
          </a:p>
          <a:p>
            <a:pPr marL="541020" marR="0">
              <a:lnSpc>
                <a:spcPts val="2234"/>
              </a:lnSpc>
              <a:spcBef>
                <a:spcPts val="164"/>
              </a:spcBef>
              <a:spcAft>
                <a:spcPts val="0"/>
              </a:spcAft>
            </a:pPr>
            <a:r>
              <a:rPr dirty="0" sz="2000" b="1" u="sng">
                <a:solidFill>
                  <a:srgbClr val="9e3611"/>
                </a:solidFill>
                <a:latin typeface="TBFRDT+Arial Bold"/>
                <a:cs typeface="TBFRDT+Arial Bold"/>
              </a:rPr>
              <a:t>представило</a:t>
            </a:r>
            <a:r>
              <a:rPr dirty="0" sz="2000" b="1" u="sng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 u="sng">
                <a:solidFill>
                  <a:srgbClr val="9e3611"/>
                </a:solidFill>
                <a:latin typeface="TBFRDT+Arial Bold"/>
                <a:cs typeface="TBFRDT+Arial Bold"/>
              </a:rPr>
              <a:t>в</a:t>
            </a:r>
            <a:r>
              <a:rPr dirty="0" sz="2000" spc="-16" b="1" u="sng">
                <a:solidFill>
                  <a:srgbClr val="9e3611"/>
                </a:solidFill>
                <a:latin typeface="TBFRDT+Arial Bold"/>
                <a:cs typeface="TBFRDT+Arial Bold"/>
              </a:rPr>
              <a:t> </a:t>
            </a:r>
            <a:r>
              <a:rPr dirty="0" sz="2000" b="1" u="sng">
                <a:solidFill>
                  <a:srgbClr val="9e3611"/>
                </a:solidFill>
                <a:latin typeface="TBFRDT+Arial Bold"/>
                <a:cs typeface="TBFRDT+Arial Bold"/>
              </a:rPr>
              <a:t>нояб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2142" y="4319334"/>
            <a:ext cx="703428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Какие</a:t>
            </a: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нормативно</a:t>
            </a:r>
            <a:r>
              <a:rPr dirty="0" sz="1800" b="1">
                <a:solidFill>
                  <a:srgbClr val="69240c"/>
                </a:solidFill>
                <a:latin typeface="SQINWK+Arial Bold"/>
                <a:cs typeface="SQINWK+Arial Bold"/>
              </a:rPr>
              <a:t>-</a:t>
            </a: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правовые</a:t>
            </a:r>
            <a:r>
              <a:rPr dirty="0" sz="1800" spc="48" b="1">
                <a:solidFill>
                  <a:srgbClr val="69240c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документы</a:t>
            </a:r>
            <a:r>
              <a:rPr dirty="0" sz="1800" spc="58" b="1">
                <a:solidFill>
                  <a:srgbClr val="69240c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нацеливают</a:t>
            </a:r>
            <a:r>
              <a:rPr dirty="0" sz="1800" spc="40" b="1">
                <a:solidFill>
                  <a:srgbClr val="69240c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нас</a:t>
            </a:r>
            <a:r>
              <a:rPr dirty="0" sz="1800" spc="-12" b="1">
                <a:solidFill>
                  <a:srgbClr val="69240c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на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46271" y="4593633"/>
            <a:ext cx="3447676" cy="29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внесения</a:t>
            </a:r>
            <a:r>
              <a:rPr dirty="0" sz="1800" spc="24" b="1">
                <a:solidFill>
                  <a:srgbClr val="69240c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изменений</a:t>
            </a:r>
            <a:r>
              <a:rPr dirty="0" sz="1800" spc="25" b="1">
                <a:solidFill>
                  <a:srgbClr val="69240c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в</a:t>
            </a:r>
            <a:r>
              <a:rPr dirty="0" sz="1800" spc="12" b="1">
                <a:solidFill>
                  <a:srgbClr val="69240c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TBFRDT+Arial Bold"/>
                <a:cs typeface="TBFRDT+Arial Bold"/>
              </a:rPr>
              <a:t>ООП?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40917" y="5225520"/>
            <a:ext cx="7449909" cy="1237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9955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едеральный</a:t>
            </a:r>
            <a:r>
              <a:rPr dirty="0" sz="2000" spc="-3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закон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spc="-45" b="1">
                <a:solidFill>
                  <a:srgbClr val="4e1610"/>
                </a:solidFill>
                <a:latin typeface="TBFRDT+Arial Bold"/>
                <a:cs typeface="TBFRDT+Arial Bold"/>
              </a:rPr>
              <a:t>от</a:t>
            </a:r>
            <a:r>
              <a:rPr dirty="0" sz="2000" spc="3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24.09.2022</a:t>
            </a:r>
            <a:r>
              <a:rPr dirty="0" sz="2000" spc="-37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№371</a:t>
            </a:r>
            <a:r>
              <a:rPr dirty="0" sz="2000" b="1">
                <a:solidFill>
                  <a:srgbClr val="4e1610"/>
                </a:solidFill>
                <a:latin typeface="SQINWK+Arial Bold"/>
                <a:cs typeface="SQINWK+Arial Bold"/>
              </a:rPr>
              <a:t>-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ФЗ</a:t>
            </a:r>
            <a:r>
              <a:rPr dirty="0" sz="2000" spc="-3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«О</a:t>
            </a:r>
            <a:r>
              <a:rPr dirty="0" sz="2000" spc="-2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внесении</a:t>
            </a:r>
          </a:p>
          <a:p>
            <a:pPr marL="207489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изменений</a:t>
            </a:r>
            <a:r>
              <a:rPr dirty="0" sz="2000" spc="-4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в</a:t>
            </a:r>
            <a:r>
              <a:rPr dirty="0" sz="2000" spc="-1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Федеральный</a:t>
            </a:r>
            <a:r>
              <a:rPr dirty="0" sz="2000" spc="-3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закон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«Об</a:t>
            </a:r>
            <a:r>
              <a:rPr dirty="0" sz="2000" spc="-1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образовании</a:t>
            </a:r>
            <a:r>
              <a:rPr dirty="0" sz="2000" spc="-4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в</a:t>
            </a:r>
          </a:p>
          <a:p>
            <a:pPr marL="178523" marR="0">
              <a:lnSpc>
                <a:spcPts val="2241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ссийской</a:t>
            </a:r>
            <a:r>
              <a:rPr dirty="0" sz="2000" spc="-4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Федерации»</a:t>
            </a:r>
            <a:r>
              <a:rPr dirty="0" sz="2000" spc="-47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  <a:r>
              <a:rPr dirty="0" sz="2000" spc="-2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spc="-10" b="1">
                <a:solidFill>
                  <a:srgbClr val="4e1610"/>
                </a:solidFill>
                <a:latin typeface="TBFRDT+Arial Bold"/>
                <a:cs typeface="TBFRDT+Arial Bold"/>
              </a:rPr>
              <a:t>статью</a:t>
            </a:r>
            <a:r>
              <a:rPr dirty="0" sz="2000" spc="5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1.</a:t>
            </a:r>
            <a:r>
              <a:rPr dirty="0" sz="2000" spc="-2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Федерального</a:t>
            </a:r>
            <a:r>
              <a:rPr dirty="0" sz="2000" spc="-1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закона</a:t>
            </a:r>
          </a:p>
          <a:p>
            <a:pPr marL="0" marR="0">
              <a:lnSpc>
                <a:spcPts val="2238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Об</a:t>
            </a:r>
            <a:r>
              <a:rPr dirty="0" sz="2000" spc="-1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обязательных</a:t>
            </a:r>
            <a:r>
              <a:rPr dirty="0" sz="2000" spc="1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требованиях</a:t>
            </a:r>
            <a:r>
              <a:rPr dirty="0" sz="2000" spc="-1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в</a:t>
            </a:r>
            <a:r>
              <a:rPr dirty="0" sz="2000" spc="-1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Российской</a:t>
            </a:r>
            <a:r>
              <a:rPr dirty="0" sz="2000" spc="-3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2000" b="1">
                <a:solidFill>
                  <a:srgbClr val="4e1610"/>
                </a:solidFill>
                <a:latin typeface="TBFRDT+Arial Bold"/>
                <a:cs typeface="TBFRDT+Arial Bold"/>
              </a:rPr>
              <a:t>Федерации;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9408" y="-21984"/>
            <a:ext cx="4072193" cy="3487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i="1">
                <a:solidFill>
                  <a:srgbClr val="895e04"/>
                </a:solidFill>
                <a:latin typeface="LJHDSV+Calibri Bold Italic"/>
                <a:cs typeface="LJHDSV+Calibri Bold Italic"/>
              </a:rPr>
              <a:t>ФОП</a:t>
            </a:r>
            <a:r>
              <a:rPr dirty="0" sz="2000" spc="-13" b="1" i="1">
                <a:solidFill>
                  <a:srgbClr val="895e04"/>
                </a:solidFill>
                <a:latin typeface="LJHDSV+Calibri Bold Italic"/>
                <a:cs typeface="LJHDSV+Calibri Bold Italic"/>
              </a:rPr>
              <a:t> </a:t>
            </a:r>
            <a:r>
              <a:rPr dirty="0" sz="2000" spc="-37" b="1" i="1">
                <a:solidFill>
                  <a:srgbClr val="895e04"/>
                </a:solidFill>
                <a:latin typeface="LJHDSV+Calibri Bold Italic"/>
                <a:cs typeface="LJHDSV+Calibri Bold Italic"/>
              </a:rPr>
              <a:t>ДО</a:t>
            </a:r>
            <a:r>
              <a:rPr dirty="0" sz="2000" spc="46" b="1" i="1">
                <a:solidFill>
                  <a:srgbClr val="895e04"/>
                </a:solidFill>
                <a:latin typeface="LJHDSV+Calibri Bold Italic"/>
                <a:cs typeface="LJHDSV+Calibri Bold Italic"/>
              </a:rPr>
              <a:t> </a:t>
            </a:r>
            <a:r>
              <a:rPr dirty="0" sz="2000" b="1" i="1">
                <a:solidFill>
                  <a:srgbClr val="895e04"/>
                </a:solidFill>
                <a:latin typeface="LJHDSV+Calibri Bold Italic"/>
                <a:cs typeface="LJHDSV+Calibri Bold Italic"/>
              </a:rPr>
              <a:t>соответствует</a:t>
            </a:r>
            <a:r>
              <a:rPr dirty="0" sz="2000" spc="-21" b="1" i="1">
                <a:solidFill>
                  <a:srgbClr val="895e04"/>
                </a:solidFill>
                <a:latin typeface="LJHDSV+Calibri Bold Italic"/>
                <a:cs typeface="LJHDSV+Calibri Bold Italic"/>
              </a:rPr>
              <a:t> </a:t>
            </a:r>
            <a:r>
              <a:rPr dirty="0" sz="2000" spc="-14" b="1" i="1">
                <a:solidFill>
                  <a:srgbClr val="895e04"/>
                </a:solidFill>
                <a:latin typeface="LJHDSV+Calibri Bold Italic"/>
                <a:cs typeface="LJHDSV+Calibri Bold Italic"/>
              </a:rPr>
              <a:t>ФГОС</a:t>
            </a:r>
            <a:r>
              <a:rPr dirty="0" sz="2000" b="1" i="1">
                <a:solidFill>
                  <a:srgbClr val="895e04"/>
                </a:solidFill>
                <a:latin typeface="LJHDSV+Calibri Bold Italic"/>
                <a:cs typeface="LJHDSV+Calibri Bold Italic"/>
              </a:rPr>
              <a:t> </a:t>
            </a:r>
            <a:r>
              <a:rPr dirty="0" sz="2000" spc="-37" b="1" i="1">
                <a:solidFill>
                  <a:srgbClr val="895e04"/>
                </a:solidFill>
                <a:latin typeface="LJHDSV+Calibri Bold Italic"/>
                <a:cs typeface="LJHDSV+Calibri Bold Italic"/>
              </a:rPr>
              <a:t>ДО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13227" y="190734"/>
            <a:ext cx="4211385" cy="41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u="sng">
                <a:solidFill>
                  <a:srgbClr val="c00000"/>
                </a:solidFill>
                <a:latin typeface="KRUEFK+Calibri Bold"/>
                <a:cs typeface="KRUEFK+Calibri Bold"/>
              </a:rPr>
              <a:t>Основополагающие</a:t>
            </a:r>
            <a:r>
              <a:rPr dirty="0" sz="2400" spc="-12" b="1" u="sng">
                <a:solidFill>
                  <a:srgbClr val="c00000"/>
                </a:solidFill>
                <a:latin typeface="KRUEFK+Calibri Bold"/>
                <a:cs typeface="KRUEFK+Calibri Bold"/>
              </a:rPr>
              <a:t> </a:t>
            </a:r>
            <a:r>
              <a:rPr dirty="0" sz="2400" b="1" u="sng">
                <a:solidFill>
                  <a:srgbClr val="c00000"/>
                </a:solidFill>
                <a:latin typeface="KRUEFK+Calibri Bold"/>
                <a:cs typeface="KRUEFK+Calibri Bold"/>
              </a:rPr>
              <a:t>функции</a:t>
            </a:r>
            <a:r>
              <a:rPr dirty="0" sz="2400" b="1" u="sng">
                <a:solidFill>
                  <a:srgbClr val="c00000"/>
                </a:solidFill>
                <a:latin typeface="KRUEFK+Calibri Bold"/>
                <a:cs typeface="KRUEFK+Calibri Bold"/>
              </a:rPr>
              <a:t> </a:t>
            </a:r>
            <a:r>
              <a:rPr dirty="0" sz="2400" b="1" u="sng">
                <a:solidFill>
                  <a:srgbClr val="c00000"/>
                </a:solidFill>
                <a:latin typeface="KRUEFK+Calibri Bold"/>
                <a:cs typeface="KRUEFK+Calibri Bol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24905" y="729638"/>
            <a:ext cx="3512765" cy="1323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72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ПРИКАЗ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МИНИСТЕРСТВА</a:t>
            </a:r>
            <a:r>
              <a:rPr dirty="0" sz="1400" spc="-26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ПРОСВЕЩЕНИЯ</a:t>
            </a:r>
          </a:p>
          <a:p>
            <a:pPr marL="9906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РОССИЙСКОЙ</a:t>
            </a:r>
            <a:r>
              <a:rPr dirty="0" sz="1400" spc="-14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ФЕДЕРАЦИИ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spc="-23" b="1">
                <a:solidFill>
                  <a:srgbClr val="895e04"/>
                </a:solidFill>
                <a:latin typeface="KRUEFK+Calibri Bold"/>
                <a:cs typeface="KRUEFK+Calibri Bold"/>
              </a:rPr>
              <a:t>ОТ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25.11.2022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№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1028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«ОБ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УТВЕРЖДЕНИИ</a:t>
            </a:r>
            <a:r>
              <a:rPr dirty="0" sz="1400" spc="-30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ФЕДЕРАЛЬНОЙ</a:t>
            </a:r>
          </a:p>
          <a:p>
            <a:pPr marL="36271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1" b="1">
                <a:solidFill>
                  <a:srgbClr val="895e04"/>
                </a:solidFill>
                <a:latin typeface="KRUEFK+Calibri Bold"/>
                <a:cs typeface="KRUEFK+Calibri Bold"/>
              </a:rPr>
              <a:t>ОБРАЗОВАТЕЛЬНОЙ</a:t>
            </a:r>
            <a:r>
              <a:rPr dirty="0" sz="1400" spc="-30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ПРОГРАММЫ</a:t>
            </a:r>
          </a:p>
          <a:p>
            <a:pPr marL="41300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2" b="1">
                <a:solidFill>
                  <a:srgbClr val="895e04"/>
                </a:solidFill>
                <a:latin typeface="KRUEFK+Calibri Bold"/>
                <a:cs typeface="KRUEFK+Calibri Bold"/>
              </a:rPr>
              <a:t>ДОШКОЛЬНОГО</a:t>
            </a:r>
            <a:r>
              <a:rPr dirty="0" sz="1400" spc="-27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ОБРАЗОВАНИЯ»</a:t>
            </a:r>
          </a:p>
          <a:p>
            <a:pPr marL="67055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(ЗАРЕГИСТРИРОВАН</a:t>
            </a:r>
            <a:r>
              <a:rPr dirty="0" sz="1400" spc="-11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28.12.2022</a:t>
            </a:r>
            <a:r>
              <a:rPr dirty="0" sz="1400" spc="42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№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 </a:t>
            </a:r>
            <a:r>
              <a:rPr dirty="0" sz="1400" b="1">
                <a:solidFill>
                  <a:srgbClr val="895e04"/>
                </a:solidFill>
                <a:latin typeface="KRUEFK+Calibri Bold"/>
                <a:cs typeface="KRUEFK+Calibri Bold"/>
              </a:rPr>
              <a:t>71847):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7024" y="1009158"/>
            <a:ext cx="5400517" cy="1414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2691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1.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Обучение</a:t>
            </a:r>
            <a:r>
              <a:rPr dirty="0" sz="1800" spc="-16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воспитание</a:t>
            </a:r>
            <a:r>
              <a:rPr dirty="0" sz="1800" spc="-2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ребенка</a:t>
            </a:r>
            <a:r>
              <a:rPr dirty="0" sz="1800" spc="-21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KRUEFK+Calibri Bold"/>
                <a:cs typeface="KRUEFK+Calibri Bold"/>
              </a:rPr>
              <a:t>дошкольного</a:t>
            </a:r>
          </a:p>
          <a:p>
            <a:pPr marL="138683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возраста</a:t>
            </a:r>
            <a:r>
              <a:rPr dirty="0" sz="1800" spc="-23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3" b="1">
                <a:solidFill>
                  <a:srgbClr val="ffffff"/>
                </a:solidFill>
                <a:latin typeface="KRUEFK+Calibri Bold"/>
                <a:cs typeface="KRUEFK+Calibri Bold"/>
              </a:rPr>
              <a:t>как</a:t>
            </a:r>
            <a:r>
              <a:rPr dirty="0" sz="1800" spc="13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KRUEFK+Calibri Bold"/>
                <a:cs typeface="KRUEFK+Calibri Bold"/>
              </a:rPr>
              <a:t>Гражданина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Российской</a:t>
            </a:r>
            <a:r>
              <a:rPr dirty="0" sz="1800" spc="-32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Федерации,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формирование</a:t>
            </a:r>
            <a:r>
              <a:rPr dirty="0" sz="1800" spc="-37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основ</a:t>
            </a:r>
            <a:r>
              <a:rPr dirty="0" sz="1800" spc="-17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его</a:t>
            </a:r>
            <a:r>
              <a:rPr dirty="0" sz="1800" spc="-15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гражданской</a:t>
            </a:r>
            <a:r>
              <a:rPr dirty="0" sz="1800" spc="-13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3" b="1">
                <a:solidFill>
                  <a:srgbClr val="ffffff"/>
                </a:solidFill>
                <a:latin typeface="KRUEFK+Calibri Bold"/>
                <a:cs typeface="KRUEFK+Calibri Bold"/>
              </a:rPr>
              <a:t>культурной</a:t>
            </a:r>
          </a:p>
          <a:p>
            <a:pPr marL="23621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идентичности</a:t>
            </a:r>
            <a:r>
              <a:rPr dirty="0" sz="1800" spc="-32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на</a:t>
            </a:r>
            <a:r>
              <a:rPr dirty="0" sz="1800" spc="14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соответствующем</a:t>
            </a:r>
            <a:r>
              <a:rPr dirty="0" sz="1800" spc="-17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его</a:t>
            </a:r>
            <a:r>
              <a:rPr dirty="0" sz="1800" spc="-15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возрасту</a:t>
            </a:r>
          </a:p>
          <a:p>
            <a:pPr marL="2680411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ными</a:t>
            </a:r>
            <a:r>
              <a:rPr dirty="0" sz="1800" spc="-15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средствами.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95498" y="3049541"/>
            <a:ext cx="6816913" cy="1414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889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.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Создание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единого</a:t>
            </a:r>
            <a:r>
              <a:rPr dirty="0" sz="1800" spc="-26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ядра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содержания</a:t>
            </a:r>
            <a:r>
              <a:rPr dirty="0" sz="1800" spc="-15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KRUEFK+Calibri Bold"/>
                <a:cs typeface="KRUEFK+Calibri Bold"/>
              </a:rPr>
              <a:t>дошкольного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образования,</a:t>
            </a:r>
          </a:p>
          <a:p>
            <a:pPr marL="303657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ориентированного</a:t>
            </a:r>
            <a:r>
              <a:rPr dirty="0" sz="1800" spc="-43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на</a:t>
            </a:r>
            <a:r>
              <a:rPr dirty="0" sz="1800" spc="14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приобщение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детей</a:t>
            </a:r>
            <a:r>
              <a:rPr dirty="0" sz="1800" spc="-33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к</a:t>
            </a:r>
            <a:r>
              <a:rPr dirty="0" sz="1800" spc="1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традиционным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равственным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социокультурным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ценностям</a:t>
            </a:r>
            <a:r>
              <a:rPr dirty="0" sz="1800" spc="-18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российского</a:t>
            </a:r>
            <a:r>
              <a:rPr dirty="0" sz="1800" spc="-38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народа,</a:t>
            </a:r>
          </a:p>
          <a:p>
            <a:pPr marL="5212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спитание</a:t>
            </a:r>
            <a:r>
              <a:rPr dirty="0" sz="1800" spc="-31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подрастающего</a:t>
            </a:r>
            <a:r>
              <a:rPr dirty="0" sz="1800" spc="-13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поколения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3" b="1">
                <a:solidFill>
                  <a:srgbClr val="ffffff"/>
                </a:solidFill>
                <a:latin typeface="KRUEFK+Calibri Bold"/>
                <a:cs typeface="KRUEFK+Calibri Bold"/>
              </a:rPr>
              <a:t>как</a:t>
            </a:r>
            <a:r>
              <a:rPr dirty="0" sz="1800" spc="13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знающего</a:t>
            </a:r>
            <a:r>
              <a:rPr dirty="0" sz="1800" spc="-15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уважающего</a:t>
            </a:r>
          </a:p>
          <a:p>
            <a:pPr marL="230505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историю</a:t>
            </a:r>
            <a:r>
              <a:rPr dirty="0" sz="1800" spc="-11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и</a:t>
            </a:r>
            <a:r>
              <a:rPr dirty="0" sz="1800" spc="-28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21" b="1">
                <a:solidFill>
                  <a:srgbClr val="ffffff"/>
                </a:solidFill>
                <a:latin typeface="KRUEFK+Calibri Bold"/>
                <a:cs typeface="KRUEFK+Calibri Bold"/>
              </a:rPr>
              <a:t>культуру</a:t>
            </a:r>
            <a:r>
              <a:rPr dirty="0" sz="1800" spc="22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своей</a:t>
            </a:r>
            <a:r>
              <a:rPr dirty="0" sz="1800" spc="-32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семьи,</a:t>
            </a:r>
            <a:r>
              <a:rPr dirty="0" sz="1800" spc="-18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большой</a:t>
            </a:r>
            <a:r>
              <a:rPr dirty="0" sz="1800" spc="14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малой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Родины.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9645" y="5157233"/>
            <a:ext cx="6916594" cy="317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3.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Создание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единого</a:t>
            </a:r>
            <a:r>
              <a:rPr dirty="0" sz="1800" spc="-26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федерального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образовательного</a:t>
            </a:r>
            <a:r>
              <a:rPr dirty="0" sz="1800" spc="-37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пространства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1045" y="5431502"/>
            <a:ext cx="7371343" cy="1140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воспитания</a:t>
            </a:r>
            <a:r>
              <a:rPr dirty="0" sz="1800" spc="-21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обучения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детей</a:t>
            </a:r>
            <a:r>
              <a:rPr dirty="0" sz="1800" spc="-13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от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рождения</a:t>
            </a:r>
            <a:r>
              <a:rPr dirty="0" sz="1800" spc="-29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6" b="1">
                <a:solidFill>
                  <a:srgbClr val="ffffff"/>
                </a:solidFill>
                <a:latin typeface="KRUEFK+Calibri Bold"/>
                <a:cs typeface="KRUEFK+Calibri Bold"/>
              </a:rPr>
              <a:t>до</a:t>
            </a:r>
            <a:r>
              <a:rPr dirty="0" sz="1800" spc="17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поступления</a:t>
            </a:r>
            <a:r>
              <a:rPr dirty="0" sz="1800" spc="-21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в</a:t>
            </a:r>
            <a:r>
              <a:rPr dirty="0" sz="1800" spc="1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начальную</a:t>
            </a:r>
          </a:p>
          <a:p>
            <a:pPr marL="48006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27" b="1">
                <a:solidFill>
                  <a:srgbClr val="ffffff"/>
                </a:solidFill>
                <a:latin typeface="KRUEFK+Calibri Bold"/>
                <a:cs typeface="KRUEFK+Calibri Bold"/>
              </a:rPr>
              <a:t>школу,</a:t>
            </a:r>
            <a:r>
              <a:rPr dirty="0" sz="1800" spc="42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обеспечивающего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ребенку</a:t>
            </a:r>
            <a:r>
              <a:rPr dirty="0" sz="1800" spc="-39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его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родителям</a:t>
            </a:r>
            <a:r>
              <a:rPr dirty="0" sz="1800" spc="-11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(законным</a:t>
            </a:r>
          </a:p>
          <a:p>
            <a:pPr marL="118872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представителям)</a:t>
            </a:r>
            <a:r>
              <a:rPr dirty="0" sz="1800" spc="-14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равные,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качественные</a:t>
            </a:r>
            <a:r>
              <a:rPr dirty="0" sz="1800" spc="-17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условия</a:t>
            </a:r>
            <a:r>
              <a:rPr dirty="0" sz="1800" spc="-19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39" b="1">
                <a:solidFill>
                  <a:srgbClr val="ffffff"/>
                </a:solidFill>
                <a:latin typeface="KRUEFK+Calibri Bold"/>
                <a:cs typeface="KRUEFK+Calibri Bold"/>
              </a:rPr>
              <a:t>ДО,</a:t>
            </a:r>
            <a:r>
              <a:rPr dirty="0" sz="1800" spc="39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вне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зависимости</a:t>
            </a:r>
          </a:p>
          <a:p>
            <a:pPr marL="247677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от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места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KRUEFK+Calibri Bold"/>
                <a:cs typeface="KRUEFK+Calibri Bold"/>
              </a:rPr>
              <a:t>проживания»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09649" y="470889"/>
            <a:ext cx="7038160" cy="471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18" b="1">
                <a:solidFill>
                  <a:srgbClr val="2a1a00"/>
                </a:solidFill>
                <a:latin typeface="MGDJLD+Corbel Bold"/>
                <a:cs typeface="MGDJLD+Corbel Bold"/>
              </a:rPr>
              <a:t>Структура</a:t>
            </a:r>
            <a:r>
              <a:rPr dirty="0" sz="2800" spc="-87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800" b="1">
                <a:solidFill>
                  <a:srgbClr val="2a1a00"/>
                </a:solidFill>
                <a:latin typeface="MGDJLD+Corbel Bold"/>
                <a:cs typeface="MGDJLD+Corbel Bold"/>
              </a:rPr>
              <a:t>ФОП</a:t>
            </a:r>
            <a:r>
              <a:rPr dirty="0" sz="2800" spc="20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800" spc="-21" b="1">
                <a:solidFill>
                  <a:srgbClr val="2a1a00"/>
                </a:solidFill>
                <a:latin typeface="MGDJLD+Corbel Bold"/>
                <a:cs typeface="MGDJLD+Corbel Bold"/>
              </a:rPr>
              <a:t>дошкольного</a:t>
            </a:r>
            <a:r>
              <a:rPr dirty="0" sz="2800" spc="46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800" b="1">
                <a:solidFill>
                  <a:srgbClr val="2a1a00"/>
                </a:solidFill>
                <a:latin typeface="MGDJLD+Corbel Bold"/>
                <a:cs typeface="MGDJLD+Corbel Bold"/>
              </a:rPr>
              <a:t>образования: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2547" y="2328942"/>
            <a:ext cx="2283791" cy="591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MGDJLD+Corbel Bold"/>
                <a:cs typeface="MGDJLD+Corbel Bold"/>
              </a:rPr>
              <a:t>Часть,</a:t>
            </a:r>
            <a:r>
              <a:rPr dirty="0" sz="1800" b="1">
                <a:solidFill>
                  <a:srgbClr val="c00000"/>
                </a:solidFill>
                <a:latin typeface="MGDJLD+Corbel Bold"/>
                <a:cs typeface="MGDJLD+Corbel Bold"/>
              </a:rPr>
              <a:t> </a:t>
            </a:r>
            <a:r>
              <a:rPr dirty="0" sz="1800" b="1">
                <a:solidFill>
                  <a:srgbClr val="c00000"/>
                </a:solidFill>
                <a:latin typeface="MGDJLD+Corbel Bold"/>
                <a:cs typeface="MGDJLD+Corbel Bold"/>
              </a:rPr>
              <a:t>формируемая</a:t>
            </a:r>
          </a:p>
          <a:p>
            <a:pPr marL="40563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MGDJLD+Corbel Bold"/>
                <a:cs typeface="MGDJLD+Corbel Bold"/>
              </a:rPr>
              <a:t>участниками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44345" y="2877836"/>
            <a:ext cx="1967024" cy="591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MGDJLD+Corbel Bold"/>
                <a:cs typeface="MGDJLD+Corbel Bold"/>
              </a:rPr>
              <a:t>образовательных</a:t>
            </a:r>
          </a:p>
          <a:p>
            <a:pPr marL="329183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MGDJLD+Corbel Bold"/>
                <a:cs typeface="MGDJLD+Corbel Bold"/>
              </a:rPr>
              <a:t>отношений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34710" y="2871794"/>
            <a:ext cx="2083290" cy="77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1" b="1">
                <a:solidFill>
                  <a:srgbClr val="c00000"/>
                </a:solidFill>
                <a:latin typeface="MGDJLD+Corbel Bold"/>
                <a:cs typeface="MGDJLD+Corbel Bold"/>
              </a:rPr>
              <a:t>Обязательная</a:t>
            </a:r>
          </a:p>
          <a:p>
            <a:pPr marL="58978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MGDJLD+Corbel Bold"/>
                <a:cs typeface="MGDJLD+Corbel Bold"/>
              </a:rPr>
              <a:t>часть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14444" y="6268140"/>
            <a:ext cx="1758891" cy="425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656a59"/>
                </a:solidFill>
                <a:latin typeface="RHAHGS+Corbel"/>
                <a:cs typeface="RHAHGS+Corbel"/>
              </a:rPr>
              <a:t>40%</a:t>
            </a:r>
            <a:r>
              <a:rPr dirty="0" sz="2500" spc="2841">
                <a:solidFill>
                  <a:srgbClr val="656a5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656a59"/>
                </a:solidFill>
                <a:latin typeface="RHAHGS+Corbel"/>
                <a:cs typeface="RHAHGS+Corbel"/>
              </a:rPr>
              <a:t>60%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80455" y="70120"/>
            <a:ext cx="3805352" cy="1140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4527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35" b="1">
                <a:solidFill>
                  <a:srgbClr val="f8b323"/>
                </a:solidFill>
                <a:latin typeface="MGDJLD+Corbel Bold"/>
                <a:cs typeface="MGDJLD+Corbel Bold"/>
              </a:rPr>
              <a:t>Результаты</a:t>
            </a:r>
            <a:r>
              <a:rPr dirty="0" sz="1800" spc="51" b="1">
                <a:solidFill>
                  <a:srgbClr val="f8b323"/>
                </a:solidFill>
                <a:latin typeface="MGDJLD+Corbel Bold"/>
                <a:cs typeface="MGDJLD+Corbel Bold"/>
              </a:rPr>
              <a:t> 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педагогической</a:t>
            </a:r>
          </a:p>
          <a:p>
            <a:pPr marL="96011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диагностики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 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(мониторинга)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 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могут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использоваться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 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исключительно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 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для</a:t>
            </a:r>
          </a:p>
          <a:p>
            <a:pPr marL="766826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решения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 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следующих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8167" y="573294"/>
            <a:ext cx="4867881" cy="1414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18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Педагогическая</a:t>
            </a:r>
            <a:r>
              <a:rPr dirty="0" sz="1800" spc="-28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диагностика</a:t>
            </a:r>
            <a:r>
              <a:rPr dirty="0" sz="1800" spc="-1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достижения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планируемых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5" b="1">
                <a:solidFill>
                  <a:srgbClr val="2a1a00"/>
                </a:solidFill>
                <a:latin typeface="KRUEFK+Calibri Bold"/>
                <a:cs typeface="KRUEFK+Calibri Bold"/>
              </a:rPr>
              <a:t>результатов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ФОП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34" b="1">
                <a:solidFill>
                  <a:srgbClr val="2a1a00"/>
                </a:solidFill>
                <a:latin typeface="KRUEFK+Calibri Bold"/>
                <a:cs typeface="KRUEFK+Calibri Bold"/>
              </a:rPr>
              <a:t>ДО</a:t>
            </a:r>
            <a:r>
              <a:rPr dirty="0" sz="1800" spc="41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направлена</a:t>
            </a:r>
          </a:p>
          <a:p>
            <a:pPr marL="4114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на</a:t>
            </a:r>
            <a:r>
              <a:rPr dirty="0" sz="1800" spc="14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изучение</a:t>
            </a:r>
            <a:r>
              <a:rPr dirty="0" sz="1800" spc="-4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деятельностных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умений</a:t>
            </a:r>
            <a:r>
              <a:rPr dirty="0" sz="1800" spc="-19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ребенка,</a:t>
            </a:r>
          </a:p>
          <a:p>
            <a:pPr marL="184404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его</a:t>
            </a:r>
            <a:r>
              <a:rPr dirty="0" sz="1800" spc="-15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интересов,</a:t>
            </a:r>
            <a:r>
              <a:rPr dirty="0" sz="1800" spc="-35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предпочтений,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склонностей,</a:t>
            </a:r>
          </a:p>
          <a:p>
            <a:pPr marL="53827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личностных</a:t>
            </a:r>
            <a:r>
              <a:rPr dirty="0" sz="1800" spc="-11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особенностей,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способов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55256" y="1167654"/>
            <a:ext cx="2654307" cy="317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образовательных</a:t>
            </a:r>
            <a:r>
              <a:rPr dirty="0" sz="1800" spc="20" b="1">
                <a:solidFill>
                  <a:srgbClr val="f8b323"/>
                </a:solidFill>
                <a:latin typeface="MGDJLD+Corbel Bold"/>
                <a:cs typeface="MGDJLD+Corbel Bold"/>
              </a:rPr>
              <a:t> </a:t>
            </a:r>
            <a:r>
              <a:rPr dirty="0" sz="1800" b="1">
                <a:solidFill>
                  <a:srgbClr val="f8b323"/>
                </a:solidFill>
                <a:latin typeface="MGDJLD+Corbel Bold"/>
                <a:cs typeface="MGDJLD+Corbel Bold"/>
              </a:rPr>
              <a:t>задач: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90994" y="1375263"/>
            <a:ext cx="2952374" cy="317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8b323"/>
                </a:solidFill>
                <a:latin typeface="KRUEFK+Calibri Bold"/>
                <a:cs typeface="KRUEFK+Calibri Bold"/>
              </a:rPr>
              <a:t>Периодичность</a:t>
            </a:r>
            <a:r>
              <a:rPr dirty="0" sz="1800" spc="-41" b="1">
                <a:solidFill>
                  <a:srgbClr val="f8b323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f8b323"/>
                </a:solidFill>
                <a:latin typeface="KRUEFK+Calibri Bold"/>
                <a:cs typeface="KRUEFK+Calibri Bold"/>
              </a:rPr>
              <a:t>проведения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87363" y="1775446"/>
            <a:ext cx="3063385" cy="12634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3171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1)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индивидуализации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образования</a:t>
            </a:r>
            <a:r>
              <a:rPr dirty="0" sz="2000" spc="-16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(в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том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числе</a:t>
            </a:r>
          </a:p>
          <a:p>
            <a:pPr marL="28194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3" b="1">
                <a:solidFill>
                  <a:srgbClr val="2a1a00"/>
                </a:solidFill>
                <a:latin typeface="MGDJLD+Corbel Bold"/>
                <a:cs typeface="MGDJLD+Corbel Bold"/>
              </a:rPr>
              <a:t>поддержки</a:t>
            </a:r>
            <a:r>
              <a:rPr dirty="0" sz="2000" spc="-11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ребёнка,</a:t>
            </a:r>
          </a:p>
          <a:p>
            <a:pPr marL="579119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построения</a:t>
            </a:r>
            <a:r>
              <a:rPr dirty="0" sz="2000" spc="-16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его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8167" y="1945148"/>
            <a:ext cx="4865821" cy="317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взаимодействия</a:t>
            </a:r>
            <a:r>
              <a:rPr dirty="0" sz="1800" spc="-15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со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взрослыми</a:t>
            </a:r>
            <a:r>
              <a:rPr dirty="0" sz="1800" spc="-21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сверстниками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13271" y="2994900"/>
            <a:ext cx="3011149" cy="156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5864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образовательной</a:t>
            </a:r>
          </a:p>
          <a:p>
            <a:pPr marL="534923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траектории</a:t>
            </a:r>
            <a:r>
              <a:rPr dirty="0" sz="2000" spc="-22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или</a:t>
            </a:r>
          </a:p>
          <a:p>
            <a:pPr marL="333756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профессиональной</a:t>
            </a:r>
          </a:p>
          <a:p>
            <a:pPr marL="0" marR="0">
              <a:lnSpc>
                <a:spcPts val="2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коррекции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особенностей</a:t>
            </a:r>
          </a:p>
          <a:p>
            <a:pPr marL="615696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его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развития);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48435" y="3091213"/>
            <a:ext cx="3442097" cy="1145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MGDJLD+Corbel Bold"/>
                <a:cs typeface="MGDJLD+Corbel Bold"/>
              </a:rPr>
              <a:t>Педагогическая</a:t>
            </a:r>
          </a:p>
          <a:p>
            <a:pPr marL="358394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MGDJLD+Corbel Bold"/>
                <a:cs typeface="MGDJLD+Corbel Bold"/>
              </a:rPr>
              <a:t>диагностика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23682" y="4668029"/>
            <a:ext cx="1091021" cy="317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8b323"/>
                </a:solidFill>
                <a:latin typeface="KRUEFK+Calibri Bold"/>
                <a:cs typeface="KRUEFK+Calibri Bold"/>
              </a:rPr>
              <a:t>группой).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3646" y="5069730"/>
            <a:ext cx="5081036" cy="8657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242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Цели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педагогической</a:t>
            </a:r>
            <a:r>
              <a:rPr dirty="0" sz="1800" spc="-24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диагностики,</a:t>
            </a:r>
            <a:r>
              <a:rPr dirty="0" sz="1800" spc="-2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а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также</a:t>
            </a:r>
          </a:p>
          <a:p>
            <a:pPr marL="94488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особенности</a:t>
            </a:r>
            <a:r>
              <a:rPr dirty="0" sz="1800" spc="-31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ее</a:t>
            </a:r>
            <a:r>
              <a:rPr dirty="0" sz="1800" spc="-11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проведения</a:t>
            </a:r>
            <a:r>
              <a:rPr dirty="0" sz="1800" spc="-21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(основные</a:t>
            </a:r>
            <a:r>
              <a:rPr dirty="0" sz="1800" spc="-21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формы,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0" b="1">
                <a:solidFill>
                  <a:srgbClr val="2a1a00"/>
                </a:solidFill>
                <a:latin typeface="KRUEFK+Calibri Bold"/>
                <a:cs typeface="KRUEFK+Calibri Bold"/>
              </a:rPr>
              <a:t>методы)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определяются</a:t>
            </a:r>
            <a:r>
              <a:rPr dirty="0" sz="1800" spc="-22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4" b="1">
                <a:solidFill>
                  <a:srgbClr val="2a1a00"/>
                </a:solidFill>
                <a:latin typeface="KRUEFK+Calibri Bold"/>
                <a:cs typeface="KRUEFK+Calibri Bold"/>
              </a:rPr>
              <a:t>ФГОС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36" b="1">
                <a:solidFill>
                  <a:srgbClr val="2a1a00"/>
                </a:solidFill>
                <a:latin typeface="KRUEFK+Calibri Bold"/>
                <a:cs typeface="KRUEFK+Calibri Bold"/>
              </a:rPr>
              <a:t>ДО</a:t>
            </a:r>
            <a:r>
              <a:rPr dirty="0" sz="1800" spc="42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(п.3.2.3</a:t>
            </a:r>
            <a:r>
              <a:rPr dirty="0" sz="1800" spc="-13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п.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2a1a00"/>
                </a:solidFill>
                <a:latin typeface="KRUEFK+Calibri Bold"/>
                <a:cs typeface="KRUEFK+Calibri Bold"/>
              </a:rPr>
              <a:t>4.6).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62877" y="5591252"/>
            <a:ext cx="2809336" cy="654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2)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оптимизации</a:t>
            </a:r>
            <a:r>
              <a:rPr dirty="0" sz="2000" spc="-33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работы</a:t>
            </a:r>
          </a:p>
          <a:p>
            <a:pPr marL="431291" marR="0">
              <a:lnSpc>
                <a:spcPts val="2402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с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MGDJLD+Corbel Bold"/>
                <a:cs typeface="MGDJLD+Corbel Bold"/>
              </a:rPr>
              <a:t>группой</a:t>
            </a:r>
            <a:r>
              <a:rPr dirty="0" sz="2000" spc="-19" b="1">
                <a:solidFill>
                  <a:srgbClr val="2a1a00"/>
                </a:solidFill>
                <a:latin typeface="MGDJLD+Corbel Bold"/>
                <a:cs typeface="MGDJLD+Corbel Bold"/>
              </a:rPr>
              <a:t> </a:t>
            </a:r>
            <a:r>
              <a:rPr dirty="0" sz="2000" spc="-21" b="1">
                <a:solidFill>
                  <a:srgbClr val="2a1a00"/>
                </a:solidFill>
                <a:latin typeface="MGDJLD+Corbel Bold"/>
                <a:cs typeface="MGDJLD+Corbel Bold"/>
              </a:rPr>
              <a:t>детей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16250" y="536283"/>
            <a:ext cx="2629613" cy="6535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2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Цель</a:t>
            </a:r>
            <a:r>
              <a:rPr dirty="0" sz="2000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 </a:t>
            </a:r>
            <a:r>
              <a:rPr dirty="0" sz="2000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психологической</a:t>
            </a:r>
          </a:p>
          <a:p>
            <a:pPr marL="403859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диагностики</a:t>
            </a:r>
            <a:r>
              <a:rPr dirty="0" sz="2000" spc="-60" b="1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–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5618" y="632676"/>
            <a:ext cx="2902143" cy="1262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1395" marR="0">
              <a:lnSpc>
                <a:spcPts val="2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Кто</a:t>
            </a:r>
            <a:r>
              <a:rPr dirty="0" sz="2000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 </a:t>
            </a:r>
            <a:r>
              <a:rPr dirty="0" sz="2000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проводит:</a:t>
            </a:r>
          </a:p>
          <a:p>
            <a:pPr marL="19354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квалифицированные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специалисты</a:t>
            </a:r>
            <a:r>
              <a:rPr dirty="0" sz="2000" spc="-3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–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педагоги</a:t>
            </a:r>
            <a:r>
              <a:rPr dirty="0" sz="2000" b="1">
                <a:solidFill>
                  <a:srgbClr val="2a1a00"/>
                </a:solidFill>
                <a:latin typeface="UBHSAF+Calibri Bold"/>
                <a:cs typeface="UBHSAF+Calibri Bold"/>
              </a:rPr>
              <a:t>-</a:t>
            </a:r>
          </a:p>
          <a:p>
            <a:pPr marL="14782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психологи,</a:t>
            </a:r>
            <a:r>
              <a:rPr dirty="0" sz="2000" spc="-27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психологи.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1134" y="1145490"/>
            <a:ext cx="2195394" cy="9586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выявить</a:t>
            </a:r>
            <a:r>
              <a:rPr dirty="0" sz="2000" spc="-28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и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изучить</a:t>
            </a:r>
          </a:p>
          <a:p>
            <a:pPr marL="100583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индивидуально</a:t>
            </a:r>
            <a:r>
              <a:rPr dirty="0" sz="2000" b="1">
                <a:solidFill>
                  <a:srgbClr val="2a1a00"/>
                </a:solidFill>
                <a:latin typeface="UBHSAF+Calibri Bold"/>
                <a:cs typeface="UBHSAF+Calibri Bold"/>
              </a:rPr>
              <a:t>-</a:t>
            </a:r>
          </a:p>
          <a:p>
            <a:pPr marL="762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психологические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908" y="1673368"/>
            <a:ext cx="1580145" cy="1963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012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Проведение</a:t>
            </a:r>
          </a:p>
          <a:p>
            <a:pPr marL="16764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психологи</a:t>
            </a:r>
            <a:r>
              <a:rPr dirty="0" sz="1800" b="1" u="sng">
                <a:solidFill>
                  <a:srgbClr val="2a1a00"/>
                </a:solidFill>
                <a:latin typeface="UBHSAF+Calibri Bold"/>
                <a:cs typeface="UBHSAF+Calibri Bold"/>
              </a:rPr>
              <a:t>-</a:t>
            </a:r>
          </a:p>
          <a:p>
            <a:pPr marL="37033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ческой</a:t>
            </a:r>
          </a:p>
          <a:p>
            <a:pPr marL="8382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диагностики</a:t>
            </a:r>
          </a:p>
          <a:p>
            <a:pPr marL="25908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определяется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положениями</a:t>
            </a:r>
          </a:p>
          <a:p>
            <a:pPr marL="268224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4" b="1" u="sng">
                <a:solidFill>
                  <a:srgbClr val="2a1a00"/>
                </a:solidFill>
                <a:latin typeface="KRUEFK+Calibri Bold"/>
                <a:cs typeface="KRUEFK+Calibri Bold"/>
              </a:rPr>
              <a:t>ФГОС</a:t>
            </a: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36" b="1" u="sng">
                <a:solidFill>
                  <a:srgbClr val="2a1a00"/>
                </a:solidFill>
                <a:latin typeface="KRUEFK+Calibri Bold"/>
                <a:cs typeface="KRUEFK+Calibri Bold"/>
              </a:rPr>
              <a:t>ДО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39568" y="2060180"/>
            <a:ext cx="3378776" cy="95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особенности</a:t>
            </a:r>
            <a:r>
              <a:rPr dirty="0" sz="2000" spc="-44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детей,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причины</a:t>
            </a:r>
          </a:p>
          <a:p>
            <a:pPr marL="344678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трудностей</a:t>
            </a:r>
            <a:r>
              <a:rPr dirty="0" sz="2000" spc="-18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в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освоении</a:t>
            </a:r>
          </a:p>
          <a:p>
            <a:pPr marL="647953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образовательной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06081" y="2899753"/>
            <a:ext cx="2204161" cy="653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6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Как</a:t>
            </a:r>
            <a:r>
              <a:rPr dirty="0" sz="2000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 </a:t>
            </a:r>
            <a:r>
              <a:rPr dirty="0" sz="2000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использовать</a:t>
            </a:r>
          </a:p>
          <a:p>
            <a:pPr marL="25908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результаты: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64890" y="2974834"/>
            <a:ext cx="1528038" cy="3487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программы.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85914" y="3509123"/>
            <a:ext cx="1845484" cy="3487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по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spc="-14" b="1">
                <a:solidFill>
                  <a:srgbClr val="2a1a00"/>
                </a:solidFill>
                <a:latin typeface="KRUEFK+Calibri Bold"/>
                <a:cs typeface="KRUEFK+Calibri Bold"/>
              </a:rPr>
              <a:t>результатам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2880" y="3593862"/>
            <a:ext cx="1268611" cy="866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1064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(п.</a:t>
            </a: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3.2.3)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Психологи</a:t>
            </a:r>
            <a:r>
              <a:rPr dirty="0" sz="1800" b="1" u="sng">
                <a:solidFill>
                  <a:srgbClr val="2a1a00"/>
                </a:solidFill>
                <a:latin typeface="UBHSAF+Calibri Bold"/>
                <a:cs typeface="UBHSAF+Calibri Bold"/>
              </a:rPr>
              <a:t>-</a:t>
            </a:r>
          </a:p>
          <a:p>
            <a:pPr marL="224028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ческая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66332" y="3813923"/>
            <a:ext cx="3281814" cy="2177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0522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психологической</a:t>
            </a:r>
          </a:p>
          <a:p>
            <a:pPr marL="118872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диагностики</a:t>
            </a:r>
            <a:r>
              <a:rPr dirty="0" sz="2000" spc="-28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специалисты</a:t>
            </a:r>
          </a:p>
          <a:p>
            <a:pPr marL="923798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организуют</a:t>
            </a:r>
          </a:p>
          <a:p>
            <a:pPr marL="626617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психологическое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сопровождение</a:t>
            </a:r>
            <a:r>
              <a:rPr dirty="0" sz="2000" spc="-31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и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адресную</a:t>
            </a:r>
          </a:p>
          <a:p>
            <a:pPr marL="114299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психологическую</a:t>
            </a:r>
            <a:r>
              <a:rPr dirty="0" sz="2000" spc="-36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помощь</a:t>
            </a:r>
          </a:p>
          <a:p>
            <a:pPr marL="1190498" marR="0">
              <a:lnSpc>
                <a:spcPts val="23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детям.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45790" y="4132288"/>
            <a:ext cx="2362961" cy="1262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4319" marR="0">
              <a:lnSpc>
                <a:spcPts val="2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Какие</a:t>
            </a:r>
            <a:r>
              <a:rPr dirty="0" sz="2000" spc="-14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 </a:t>
            </a:r>
            <a:r>
              <a:rPr dirty="0" sz="2000" b="1" u="sng" i="1">
                <a:solidFill>
                  <a:srgbClr val="2a1a00"/>
                </a:solidFill>
                <a:latin typeface="LJHDSV+Calibri Bold Italic"/>
                <a:cs typeface="LJHDSV+Calibri Bold Italic"/>
              </a:rPr>
              <a:t>условия: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ребенок</a:t>
            </a:r>
            <a:r>
              <a:rPr dirty="0" sz="2000" spc="-15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участвует</a:t>
            </a:r>
            <a:r>
              <a:rPr dirty="0" sz="2000" spc="-29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в</a:t>
            </a:r>
          </a:p>
          <a:p>
            <a:pPr marL="160019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психологической</a:t>
            </a:r>
          </a:p>
          <a:p>
            <a:pPr marL="417575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диагностике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871" y="4417077"/>
            <a:ext cx="1392063" cy="317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2a1a00"/>
                </a:solidFill>
                <a:latin typeface="KRUEFK+Calibri Bold"/>
                <a:cs typeface="KRUEFK+Calibri Bold"/>
              </a:rPr>
              <a:t>диагностика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62326" y="5350765"/>
            <a:ext cx="2929710" cy="958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8244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2" b="1">
                <a:solidFill>
                  <a:srgbClr val="2a1a00"/>
                </a:solidFill>
                <a:latin typeface="KRUEFK+Calibri Bold"/>
                <a:cs typeface="KRUEFK+Calibri Bold"/>
              </a:rPr>
              <a:t>только</a:t>
            </a:r>
            <a:r>
              <a:rPr dirty="0" sz="2000" spc="-26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с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согласия</a:t>
            </a:r>
          </a:p>
          <a:p>
            <a:pPr marL="0" marR="0">
              <a:lnSpc>
                <a:spcPts val="2402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spc="-10" b="1">
                <a:solidFill>
                  <a:srgbClr val="2a1a00"/>
                </a:solidFill>
                <a:latin typeface="KRUEFK+Calibri Bold"/>
                <a:cs typeface="KRUEFK+Calibri Bold"/>
              </a:rPr>
              <a:t>родителей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или</a:t>
            </a:r>
            <a:r>
              <a:rPr dirty="0" sz="2000" spc="-19" b="1">
                <a:solidFill>
                  <a:srgbClr val="2a1a00"/>
                </a:solidFill>
                <a:latin typeface="KRUEFK+Calibri Bold"/>
                <a:cs typeface="KRUEFK+Calibri Bold"/>
              </a:rPr>
              <a:t> </a:t>
            </a: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законных</a:t>
            </a:r>
          </a:p>
          <a:p>
            <a:pPr marL="472439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1a00"/>
                </a:solidFill>
                <a:latin typeface="KRUEFK+Calibri Bold"/>
                <a:cs typeface="KRUEFK+Calibri Bold"/>
              </a:rPr>
              <a:t>представителей.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95498" y="3331"/>
            <a:ext cx="4608894" cy="434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c00000"/>
                </a:solidFill>
                <a:latin typeface="TBFRDT+Arial Bold"/>
                <a:cs typeface="TBFRDT+Arial Bold"/>
              </a:rPr>
              <a:t>Содержательный</a:t>
            </a:r>
            <a:r>
              <a:rPr dirty="0" sz="2800" spc="48" b="1" u="sng">
                <a:solidFill>
                  <a:srgbClr val="c00000"/>
                </a:solidFill>
                <a:latin typeface="TBFRDT+Arial Bold"/>
                <a:cs typeface="TBFRDT+Arial Bold"/>
              </a:rPr>
              <a:t> </a:t>
            </a:r>
            <a:r>
              <a:rPr dirty="0" sz="2800" b="1" u="sng">
                <a:solidFill>
                  <a:srgbClr val="c00000"/>
                </a:solidFill>
                <a:latin typeface="TBFRDT+Arial Bold"/>
                <a:cs typeface="TBFRDT+Arial Bold"/>
              </a:rPr>
              <a:t>раздел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9674" y="537354"/>
            <a:ext cx="6833879" cy="866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0935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Содержание</a:t>
            </a:r>
            <a:r>
              <a:rPr dirty="0" sz="1800" spc="-3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образовательной</a:t>
            </a:r>
            <a:r>
              <a:rPr dirty="0" sz="1800" spc="-3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деятельности</a:t>
            </a:r>
            <a:r>
              <a:rPr dirty="0" sz="1800" spc="-1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каждой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образовательной</a:t>
            </a:r>
            <a:r>
              <a:rPr dirty="0" sz="1800" spc="-2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области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дополнено</a:t>
            </a:r>
            <a:r>
              <a:rPr dirty="0" sz="1800" spc="-1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расширено</a:t>
            </a:r>
            <a:r>
              <a:rPr dirty="0" sz="1800" spc="-2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учетом</a:t>
            </a:r>
            <a:r>
              <a:rPr dirty="0" sz="1800" spc="-1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цели,</a:t>
            </a:r>
          </a:p>
          <a:p>
            <a:pPr marL="1665732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задач,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планируемых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3" b="1">
                <a:solidFill>
                  <a:srgbClr val="4a2318"/>
                </a:solidFill>
                <a:latin typeface="KRUEFK+Calibri Bold"/>
                <a:cs typeface="KRUEFK+Calibri Bold"/>
              </a:rPr>
              <a:t>результатов.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50464" y="1589167"/>
            <a:ext cx="6897886" cy="1414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511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Содержание</a:t>
            </a:r>
            <a:r>
              <a:rPr dirty="0" sz="1800" spc="-3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образовательных</a:t>
            </a:r>
            <a:r>
              <a:rPr dirty="0" sz="1800" spc="-1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областей</a:t>
            </a:r>
            <a:r>
              <a:rPr dirty="0" sz="1800" spc="-1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дополнено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задачами</a:t>
            </a:r>
          </a:p>
          <a:p>
            <a:pPr marL="42671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воспитания,</a:t>
            </a:r>
            <a:r>
              <a:rPr dirty="0" sz="1800" spc="-1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отражающими</a:t>
            </a:r>
            <a:r>
              <a:rPr dirty="0" sz="1800" spc="-1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направленность</a:t>
            </a:r>
            <a:r>
              <a:rPr dirty="0" sz="1800" spc="-2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на</a:t>
            </a:r>
            <a:r>
              <a:rPr dirty="0" sz="1800" spc="1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приобщение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детей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к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ценностям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«Родина»,</a:t>
            </a:r>
            <a:r>
              <a:rPr dirty="0" sz="1800" spc="1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«Природа»,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«Семья»,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«Человек»,</a:t>
            </a:r>
            <a:r>
              <a:rPr dirty="0" sz="1800" spc="-3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«Жизнь»,</a:t>
            </a:r>
          </a:p>
          <a:p>
            <a:pPr marL="13715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«Милосердие»,</a:t>
            </a:r>
            <a:r>
              <a:rPr dirty="0" sz="1800" spc="-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«Добро»,</a:t>
            </a:r>
            <a:r>
              <a:rPr dirty="0" sz="1800" spc="-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«Дружба»,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«Сотрудничество»,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31" b="1">
                <a:solidFill>
                  <a:srgbClr val="4a2318"/>
                </a:solidFill>
                <a:latin typeface="KRUEFK+Calibri Bold"/>
                <a:cs typeface="KRUEFK+Calibri Bold"/>
              </a:rPr>
              <a:t>«Труд»,</a:t>
            </a:r>
          </a:p>
          <a:p>
            <a:pPr marL="891539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«Познание»,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7" b="1">
                <a:solidFill>
                  <a:srgbClr val="4a2318"/>
                </a:solidFill>
                <a:latin typeface="KRUEFK+Calibri Bold"/>
                <a:cs typeface="KRUEFK+Calibri Bold"/>
              </a:rPr>
              <a:t>«Культура»,</a:t>
            </a:r>
            <a:r>
              <a:rPr dirty="0" sz="1800" spc="2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«Красота»,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«Здоровье».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6476" y="3164348"/>
            <a:ext cx="6700964" cy="1963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919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Вариативность</a:t>
            </a:r>
            <a:r>
              <a:rPr dirty="0" sz="1800" spc="-2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форм,</a:t>
            </a:r>
            <a:r>
              <a:rPr dirty="0" sz="1800" spc="-1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способов,</a:t>
            </a:r>
            <a:r>
              <a:rPr dirty="0" sz="1800" spc="-3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2" b="1">
                <a:solidFill>
                  <a:srgbClr val="4a2318"/>
                </a:solidFill>
                <a:latin typeface="KRUEFK+Calibri Bold"/>
                <a:cs typeface="KRUEFK+Calibri Bold"/>
              </a:rPr>
              <a:t>методов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средств</a:t>
            </a:r>
            <a:r>
              <a:rPr dirty="0" sz="1800" spc="-2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реализации</a:t>
            </a:r>
          </a:p>
          <a:p>
            <a:pPr marL="750062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ФОП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39" b="1">
                <a:solidFill>
                  <a:srgbClr val="4a2318"/>
                </a:solidFill>
                <a:latin typeface="KRUEFK+Calibri Bold"/>
                <a:cs typeface="KRUEFK+Calibri Bold"/>
              </a:rPr>
              <a:t>ДО.</a:t>
            </a:r>
            <a:r>
              <a:rPr dirty="0" sz="1800" spc="2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Выбор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зависит</a:t>
            </a:r>
            <a:r>
              <a:rPr dirty="0" sz="1800" spc="-2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не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8" b="1">
                <a:solidFill>
                  <a:srgbClr val="4a2318"/>
                </a:solidFill>
                <a:latin typeface="KRUEFK+Calibri Bold"/>
                <a:cs typeface="KRUEFK+Calibri Bold"/>
              </a:rPr>
              <a:t>только</a:t>
            </a:r>
            <a:r>
              <a:rPr dirty="0" sz="1800" spc="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от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возрастных</a:t>
            </a:r>
            <a:r>
              <a:rPr dirty="0" sz="1800" spc="-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</a:p>
          <a:p>
            <a:pPr marL="52755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индивидуальных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особенностей</a:t>
            </a:r>
            <a:r>
              <a:rPr dirty="0" sz="1800" spc="-2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детей,</a:t>
            </a:r>
            <a:r>
              <a:rPr dirty="0" sz="1800" spc="-1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учета</a:t>
            </a:r>
            <a:r>
              <a:rPr dirty="0" sz="1800" spc="-1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их</a:t>
            </a:r>
            <a:r>
              <a:rPr dirty="0" sz="1800" spc="-1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особых</a:t>
            </a:r>
          </a:p>
          <a:p>
            <a:pPr marL="323341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образовательных</a:t>
            </a:r>
            <a:r>
              <a:rPr dirty="0" sz="1800" spc="-1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потребностей,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но</a:t>
            </a:r>
            <a:r>
              <a:rPr dirty="0" sz="1800" spc="-1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от</a:t>
            </a:r>
            <a:r>
              <a:rPr dirty="0" sz="1800" spc="1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личных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интересов,</a:t>
            </a:r>
          </a:p>
          <a:p>
            <a:pPr marL="513841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мотивов,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ожиданий,</a:t>
            </a:r>
            <a:r>
              <a:rPr dirty="0" sz="1800" spc="-3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желаний</a:t>
            </a:r>
            <a:r>
              <a:rPr dirty="0" sz="1800" spc="-2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детей.</a:t>
            </a:r>
            <a:r>
              <a:rPr dirty="0" sz="1800" spc="-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Важно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признание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приоритетности</a:t>
            </a:r>
            <a:r>
              <a:rPr dirty="0" sz="1800" spc="-3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субъектной</a:t>
            </a:r>
            <a:r>
              <a:rPr dirty="0" sz="1800" spc="-3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позиции</a:t>
            </a:r>
            <a:r>
              <a:rPr dirty="0" sz="1800" spc="-1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ребенка</a:t>
            </a:r>
            <a:r>
              <a:rPr dirty="0" sz="1800" spc="-2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образовательном</a:t>
            </a:r>
          </a:p>
          <a:p>
            <a:pPr marL="2788031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процессе.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3702" y="5300489"/>
            <a:ext cx="6386698" cy="591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6" b="1">
                <a:solidFill>
                  <a:srgbClr val="4a2318"/>
                </a:solidFill>
                <a:latin typeface="KRUEFK+Calibri Bold"/>
                <a:cs typeface="KRUEFK+Calibri Bold"/>
              </a:rPr>
              <a:t>Отдельным</a:t>
            </a:r>
            <a:r>
              <a:rPr dirty="0" sz="1800" spc="3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3" b="1">
                <a:solidFill>
                  <a:srgbClr val="4a2318"/>
                </a:solidFill>
                <a:latin typeface="KRUEFK+Calibri Bold"/>
                <a:cs typeface="KRUEFK+Calibri Bold"/>
              </a:rPr>
              <a:t>блоком</a:t>
            </a:r>
            <a:r>
              <a:rPr dirty="0" sz="1800" spc="1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(п.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29)</a:t>
            </a:r>
            <a:r>
              <a:rPr dirty="0" sz="1800" spc="1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включена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Федеральная</a:t>
            </a:r>
            <a:r>
              <a:rPr dirty="0" sz="1800" spc="-1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программа</a:t>
            </a:r>
          </a:p>
          <a:p>
            <a:pPr marL="2513457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воспитания.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46018" y="6081945"/>
            <a:ext cx="5901441" cy="591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Уточнены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2" b="1">
                <a:solidFill>
                  <a:srgbClr val="4a2318"/>
                </a:solidFill>
                <a:latin typeface="KRUEFK+Calibri Bold"/>
                <a:cs typeface="KRUEFK+Calibri Bold"/>
              </a:rPr>
              <a:t>методы</a:t>
            </a:r>
            <a:r>
              <a:rPr dirty="0" sz="1800" spc="1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реализации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задач</a:t>
            </a:r>
            <a:r>
              <a:rPr dirty="0" sz="1800" spc="-2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воспитания,</a:t>
            </a:r>
            <a:r>
              <a:rPr dirty="0" sz="1800" spc="-1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2" b="1">
                <a:solidFill>
                  <a:srgbClr val="4a2318"/>
                </a:solidFill>
                <a:latin typeface="KRUEFK+Calibri Bold"/>
                <a:cs typeface="KRUEFK+Calibri Bold"/>
              </a:rPr>
              <a:t>методы</a:t>
            </a:r>
          </a:p>
          <a:p>
            <a:pPr marL="67513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реализации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задач</a:t>
            </a:r>
            <a:r>
              <a:rPr dirty="0" sz="1800" spc="-2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обучения</a:t>
            </a:r>
            <a:r>
              <a:rPr dirty="0" sz="1800" spc="-1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0" b="1">
                <a:solidFill>
                  <a:srgbClr val="4a2318"/>
                </a:solidFill>
                <a:latin typeface="KRUEFK+Calibri Bold"/>
                <a:cs typeface="KRUEFK+Calibri Bold"/>
              </a:rPr>
              <a:t>дошкольников.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95498" y="3331"/>
            <a:ext cx="4608894" cy="434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c00000"/>
                </a:solidFill>
                <a:latin typeface="TBFRDT+Arial Bold"/>
                <a:cs typeface="TBFRDT+Arial Bold"/>
              </a:rPr>
              <a:t>Содержательный</a:t>
            </a:r>
            <a:r>
              <a:rPr dirty="0" sz="2800" spc="48" b="1" u="sng">
                <a:solidFill>
                  <a:srgbClr val="c00000"/>
                </a:solidFill>
                <a:latin typeface="TBFRDT+Arial Bold"/>
                <a:cs typeface="TBFRDT+Arial Bold"/>
              </a:rPr>
              <a:t> </a:t>
            </a:r>
            <a:r>
              <a:rPr dirty="0" sz="2800" b="1" u="sng">
                <a:solidFill>
                  <a:srgbClr val="c00000"/>
                </a:solidFill>
                <a:latin typeface="TBFRDT+Arial Bold"/>
                <a:cs typeface="TBFRDT+Arial Bold"/>
              </a:rPr>
              <a:t>раздел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22727" y="562626"/>
            <a:ext cx="6711995" cy="1140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Могут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использоваться</a:t>
            </a:r>
            <a:r>
              <a:rPr dirty="0" sz="1800" spc="-1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различные</a:t>
            </a:r>
            <a:r>
              <a:rPr dirty="0" sz="1800" spc="-2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образовательные</a:t>
            </a:r>
            <a:r>
              <a:rPr dirty="0" sz="1800" spc="-2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технологии,</a:t>
            </a:r>
            <a:r>
              <a:rPr dirty="0" sz="1800" spc="-2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</a:t>
            </a:r>
          </a:p>
          <a:p>
            <a:pPr marL="41021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том</a:t>
            </a:r>
            <a:r>
              <a:rPr dirty="0" sz="1800" spc="1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числе</a:t>
            </a:r>
            <a:r>
              <a:rPr dirty="0" sz="1800" spc="-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дистанционные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образовательные</a:t>
            </a:r>
            <a:r>
              <a:rPr dirty="0" sz="1800" spc="-2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технологии,</a:t>
            </a:r>
          </a:p>
          <a:p>
            <a:pPr marL="14325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дистанционное</a:t>
            </a:r>
            <a:r>
              <a:rPr dirty="0" sz="1800" spc="-1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обучение,</a:t>
            </a:r>
            <a:r>
              <a:rPr dirty="0" sz="1800" spc="-3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за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исключением</a:t>
            </a:r>
            <a:r>
              <a:rPr dirty="0" sz="1800" spc="-2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тех,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которые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могут</a:t>
            </a:r>
          </a:p>
          <a:p>
            <a:pPr marL="1726946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нанести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вред</a:t>
            </a:r>
            <a:r>
              <a:rPr dirty="0" sz="1800" spc="-1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здоровью</a:t>
            </a:r>
            <a:r>
              <a:rPr dirty="0" sz="1800" spc="-3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детей.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12999" y="1896126"/>
            <a:ext cx="6878976" cy="22380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4696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Педагог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самостоятельно</a:t>
            </a:r>
            <a:r>
              <a:rPr dirty="0" sz="1800" spc="-2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определяет</a:t>
            </a:r>
            <a:r>
              <a:rPr dirty="0" sz="1800" spc="-2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формы,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способы,</a:t>
            </a:r>
            <a:r>
              <a:rPr dirty="0" sz="1800" spc="-1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2" b="1">
                <a:solidFill>
                  <a:srgbClr val="4a2318"/>
                </a:solidFill>
                <a:latin typeface="KRUEFK+Calibri Bold"/>
                <a:cs typeface="KRUEFK+Calibri Bold"/>
              </a:rPr>
              <a:t>методы</a:t>
            </a:r>
          </a:p>
          <a:p>
            <a:pPr marL="275844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реализации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ФОП</a:t>
            </a:r>
            <a:r>
              <a:rPr dirty="0" sz="1800" spc="-3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39" b="1">
                <a:solidFill>
                  <a:srgbClr val="4a2318"/>
                </a:solidFill>
                <a:latin typeface="KRUEFK+Calibri Bold"/>
                <a:cs typeface="KRUEFK+Calibri Bold"/>
              </a:rPr>
              <a:t>ДО,</a:t>
            </a:r>
            <a:r>
              <a:rPr dirty="0" sz="1800" spc="3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соответствии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</a:t>
            </a:r>
            <a:r>
              <a:rPr dirty="0" sz="1800" spc="-3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задачами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воспитания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</a:p>
          <a:p>
            <a:pPr marL="300228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обучения,</a:t>
            </a:r>
            <a:r>
              <a:rPr dirty="0" sz="1800" spc="-1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возрастными</a:t>
            </a:r>
            <a:r>
              <a:rPr dirty="0" sz="1800" spc="-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индивидуальными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особенностями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детей,</a:t>
            </a:r>
            <a:r>
              <a:rPr dirty="0" sz="1800" spc="-2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спецификой</a:t>
            </a:r>
            <a:r>
              <a:rPr dirty="0" sz="1800" spc="-1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их</a:t>
            </a:r>
            <a:r>
              <a:rPr dirty="0" sz="1800" spc="-1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образовательных</a:t>
            </a:r>
            <a:r>
              <a:rPr dirty="0" sz="1800" spc="-1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потребностей</a:t>
            </a:r>
            <a:r>
              <a:rPr dirty="0" sz="1800" spc="-2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интересов.</a:t>
            </a:r>
          </a:p>
          <a:p>
            <a:pPr marL="237744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выборе</a:t>
            </a:r>
            <a:r>
              <a:rPr dirty="0" sz="1800" spc="-2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форм</a:t>
            </a:r>
            <a:r>
              <a:rPr dirty="0" sz="1800" spc="-1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реализации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образовательного</a:t>
            </a:r>
            <a:r>
              <a:rPr dirty="0" sz="1800" spc="-3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содержания,</a:t>
            </a:r>
          </a:p>
          <a:p>
            <a:pPr marL="26974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0" b="1">
                <a:solidFill>
                  <a:srgbClr val="4a2318"/>
                </a:solidFill>
                <a:latin typeface="KRUEFK+Calibri Bold"/>
                <a:cs typeface="KRUEFK+Calibri Bold"/>
              </a:rPr>
              <a:t>необходимо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ориентироваться</a:t>
            </a:r>
            <a:r>
              <a:rPr dirty="0" sz="1800" spc="-3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на</a:t>
            </a:r>
            <a:r>
              <a:rPr dirty="0" sz="1800" spc="1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виды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0" b="1">
                <a:solidFill>
                  <a:srgbClr val="4a2318"/>
                </a:solidFill>
                <a:latin typeface="KRUEFK+Calibri Bold"/>
                <a:cs typeface="KRUEFK+Calibri Bold"/>
              </a:rPr>
              <a:t>детской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деятельности,</a:t>
            </a:r>
          </a:p>
          <a:p>
            <a:pPr marL="429767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определенные</a:t>
            </a:r>
            <a:r>
              <a:rPr dirty="0" sz="1800" spc="-1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</a:t>
            </a:r>
            <a:r>
              <a:rPr dirty="0" sz="1800" spc="-1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5" b="1">
                <a:solidFill>
                  <a:srgbClr val="4a2318"/>
                </a:solidFill>
                <a:latin typeface="KRUEFK+Calibri Bold"/>
                <a:cs typeface="KRUEFK+Calibri Bold"/>
              </a:rPr>
              <a:t>ФГОС</a:t>
            </a:r>
            <a:r>
              <a:rPr dirty="0" sz="1800" spc="1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34" b="1">
                <a:solidFill>
                  <a:srgbClr val="4a2318"/>
                </a:solidFill>
                <a:latin typeface="KRUEFK+Calibri Bold"/>
                <a:cs typeface="KRUEFK+Calibri Bold"/>
              </a:rPr>
              <a:t>ДО</a:t>
            </a:r>
            <a:r>
              <a:rPr dirty="0" sz="1800" spc="2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для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каждого</a:t>
            </a:r>
            <a:r>
              <a:rPr dirty="0" sz="1800" spc="-1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возрастного</a:t>
            </a:r>
            <a:r>
              <a:rPr dirty="0" sz="1800" spc="-4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этапа</a:t>
            </a:r>
          </a:p>
          <a:p>
            <a:pPr marL="97409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(младенческий,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ранний,</a:t>
            </a:r>
            <a:r>
              <a:rPr dirty="0" sz="1800" spc="-3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0" b="1">
                <a:solidFill>
                  <a:srgbClr val="4a2318"/>
                </a:solidFill>
                <a:latin typeface="KRUEFK+Calibri Bold"/>
                <a:cs typeface="KRUEFK+Calibri Bold"/>
              </a:rPr>
              <a:t>дошкольный</a:t>
            </a:r>
            <a:r>
              <a:rPr dirty="0" sz="1800" spc="1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возраст).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1495" y="4304935"/>
            <a:ext cx="6560202" cy="14147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4989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Развернуто</a:t>
            </a:r>
            <a:r>
              <a:rPr dirty="0" sz="1800" spc="-1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представлена</a:t>
            </a:r>
            <a:r>
              <a:rPr dirty="0" sz="1800" spc="-1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информация</a:t>
            </a:r>
            <a:r>
              <a:rPr dirty="0" sz="1800" spc="-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занятии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3" b="1">
                <a:solidFill>
                  <a:srgbClr val="4a2318"/>
                </a:solidFill>
                <a:latin typeface="KRUEFK+Calibri Bold"/>
                <a:cs typeface="KRUEFK+Calibri Bold"/>
              </a:rPr>
              <a:t>как</a:t>
            </a:r>
          </a:p>
          <a:p>
            <a:pPr marL="384301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организационной</a:t>
            </a:r>
            <a:r>
              <a:rPr dirty="0" sz="1800" spc="-4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форме,</a:t>
            </a:r>
            <a:r>
              <a:rPr dirty="0" sz="1800" spc="-2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не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означающей</a:t>
            </a:r>
            <a:r>
              <a:rPr dirty="0" sz="1800" spc="-2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обязательную</a:t>
            </a:r>
          </a:p>
          <a:p>
            <a:pPr marL="20751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регламентированность</a:t>
            </a:r>
            <a:r>
              <a:rPr dirty="0" sz="1800" spc="-2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процесса,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spc="-1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предполагающей</a:t>
            </a:r>
            <a:r>
              <a:rPr dirty="0" sz="1800" spc="-2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выбор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педагогом</a:t>
            </a:r>
            <a:r>
              <a:rPr dirty="0" sz="1800" spc="-1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содержания</a:t>
            </a:r>
            <a:r>
              <a:rPr dirty="0" sz="1800" spc="-1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педагогически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обоснованных</a:t>
            </a:r>
            <a:r>
              <a:rPr dirty="0" sz="1800" spc="-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2" b="1">
                <a:solidFill>
                  <a:srgbClr val="4a2318"/>
                </a:solidFill>
                <a:latin typeface="KRUEFK+Calibri Bold"/>
                <a:cs typeface="KRUEFK+Calibri Bold"/>
              </a:rPr>
              <a:t>методов</a:t>
            </a:r>
          </a:p>
          <a:p>
            <a:pPr marL="160655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образовательной</a:t>
            </a:r>
            <a:r>
              <a:rPr dirty="0" sz="1800" spc="-2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деятельности.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85211" y="5864622"/>
            <a:ext cx="6532583" cy="8661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5824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Представлено</a:t>
            </a:r>
            <a:r>
              <a:rPr dirty="0" sz="1800" spc="-1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направление</a:t>
            </a:r>
            <a:r>
              <a:rPr dirty="0" sz="1800" spc="-1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взаимодействия</a:t>
            </a:r>
            <a:r>
              <a:rPr dirty="0" sz="1800" spc="-2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педагогического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коллектива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семьями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воспитанников:</a:t>
            </a:r>
            <a:r>
              <a:rPr dirty="0" sz="1800" spc="-1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цель,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задачи,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принципы,</a:t>
            </a:r>
          </a:p>
          <a:p>
            <a:pPr marL="788162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направления,</a:t>
            </a:r>
            <a:r>
              <a:rPr dirty="0" sz="1800" spc="-1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возможные</a:t>
            </a:r>
            <a:r>
              <a:rPr dirty="0" sz="1800" spc="-1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формы</a:t>
            </a:r>
            <a:r>
              <a:rPr dirty="0" sz="1800" spc="-1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(расширено).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95498" y="3331"/>
            <a:ext cx="4608894" cy="434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c00000"/>
                </a:solidFill>
                <a:latin typeface="TBFRDT+Arial Bold"/>
                <a:cs typeface="TBFRDT+Arial Bold"/>
              </a:rPr>
              <a:t>Содержательный</a:t>
            </a:r>
            <a:r>
              <a:rPr dirty="0" sz="2800" spc="48" b="1" u="sng">
                <a:solidFill>
                  <a:srgbClr val="c00000"/>
                </a:solidFill>
                <a:latin typeface="TBFRDT+Arial Bold"/>
                <a:cs typeface="TBFRDT+Arial Bold"/>
              </a:rPr>
              <a:t> </a:t>
            </a:r>
            <a:r>
              <a:rPr dirty="0" sz="2800" b="1" u="sng">
                <a:solidFill>
                  <a:srgbClr val="c00000"/>
                </a:solidFill>
                <a:latin typeface="TBFRDT+Arial Bold"/>
                <a:cs typeface="TBFRDT+Arial Bold"/>
              </a:rPr>
              <a:t>раздел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30017" y="675402"/>
            <a:ext cx="6807059" cy="1689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8872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Представлены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варианты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организации</a:t>
            </a:r>
            <a:r>
              <a:rPr dirty="0" sz="1800" spc="-3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совместной</a:t>
            </a:r>
            <a:r>
              <a:rPr dirty="0" sz="1800" spc="-3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деятельности</a:t>
            </a:r>
          </a:p>
          <a:p>
            <a:pPr marL="29717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детей</a:t>
            </a:r>
            <a:r>
              <a:rPr dirty="0" sz="1800" spc="-1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педагогом</a:t>
            </a:r>
            <a:r>
              <a:rPr dirty="0" sz="1800" spc="-14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другими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детьми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уточнены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возможные</a:t>
            </a:r>
          </a:p>
          <a:p>
            <a:pPr marL="9143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варианты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позиции</a:t>
            </a:r>
            <a:r>
              <a:rPr dirty="0" sz="1800" spc="-3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педагога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на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основе</a:t>
            </a:r>
            <a:r>
              <a:rPr dirty="0" sz="1800" spc="-2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его</a:t>
            </a:r>
            <a:r>
              <a:rPr dirty="0" sz="1800" spc="-1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функции:</a:t>
            </a:r>
            <a:r>
              <a:rPr dirty="0" sz="1800" spc="1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обучает</a:t>
            </a:r>
            <a:r>
              <a:rPr dirty="0" sz="1800" spc="-1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чему</a:t>
            </a:r>
            <a:r>
              <a:rPr dirty="0" sz="1800" b="1">
                <a:solidFill>
                  <a:srgbClr val="4a2318"/>
                </a:solidFill>
                <a:latin typeface="UBHSAF+Calibri Bold"/>
                <a:cs typeface="UBHSAF+Calibri Bold"/>
              </a:rPr>
              <a:t>-</a:t>
            </a:r>
          </a:p>
          <a:p>
            <a:pPr marL="344423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7" b="1">
                <a:solidFill>
                  <a:srgbClr val="4a2318"/>
                </a:solidFill>
                <a:latin typeface="KRUEFK+Calibri Bold"/>
                <a:cs typeface="KRUEFK+Calibri Bold"/>
              </a:rPr>
              <a:t>то</a:t>
            </a:r>
            <a:r>
              <a:rPr dirty="0" sz="1800" spc="1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0" b="1">
                <a:solidFill>
                  <a:srgbClr val="4a2318"/>
                </a:solidFill>
                <a:latin typeface="KRUEFK+Calibri Bold"/>
                <a:cs typeface="KRUEFK+Calibri Bold"/>
              </a:rPr>
              <a:t>новому,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равноправный</a:t>
            </a:r>
            <a:r>
              <a:rPr dirty="0" sz="1800" spc="-1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партнер,</a:t>
            </a:r>
            <a:r>
              <a:rPr dirty="0" sz="1800" spc="-2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направляет</a:t>
            </a:r>
            <a:r>
              <a:rPr dirty="0" sz="1800" spc="-1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совместную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деятельность</a:t>
            </a:r>
            <a:r>
              <a:rPr dirty="0" sz="1800" spc="-2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1" b="1">
                <a:solidFill>
                  <a:srgbClr val="4a2318"/>
                </a:solidFill>
                <a:latin typeface="KRUEFK+Calibri Bold"/>
                <a:cs typeface="KRUEFK+Calibri Bold"/>
              </a:rPr>
              <a:t>детской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группы,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организует</a:t>
            </a:r>
            <a:r>
              <a:rPr dirty="0" sz="1800" spc="-2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деятельность</a:t>
            </a:r>
            <a:r>
              <a:rPr dirty="0" sz="1800" spc="-2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детей</a:t>
            </a:r>
            <a:r>
              <a:rPr dirty="0" sz="1800" spc="-1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друг</a:t>
            </a:r>
          </a:p>
          <a:p>
            <a:pPr marL="38099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другом,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0" b="1">
                <a:solidFill>
                  <a:srgbClr val="4a2318"/>
                </a:solidFill>
                <a:latin typeface="KRUEFK+Calibri Bold"/>
                <a:cs typeface="KRUEFK+Calibri Bold"/>
              </a:rPr>
              <a:t>наблюдает</a:t>
            </a:r>
            <a:r>
              <a:rPr dirty="0" sz="1800" spc="1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самостоятельную</a:t>
            </a:r>
            <a:r>
              <a:rPr dirty="0" sz="1800" spc="-1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деятельность</a:t>
            </a:r>
            <a:r>
              <a:rPr dirty="0" sz="1800" spc="-2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детей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18281" y="2659904"/>
            <a:ext cx="5668665" cy="591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Уточнено</a:t>
            </a:r>
            <a:r>
              <a:rPr dirty="0" sz="1800" spc="-1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особое</a:t>
            </a:r>
            <a:r>
              <a:rPr dirty="0" sz="1800" spc="-2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место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роль</a:t>
            </a:r>
            <a:r>
              <a:rPr dirty="0" sz="1800" spc="1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игры</a:t>
            </a:r>
            <a:r>
              <a:rPr dirty="0" sz="1800" spc="-1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образовательной</a:t>
            </a:r>
          </a:p>
          <a:p>
            <a:pPr marL="108204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деятельности</a:t>
            </a:r>
            <a:r>
              <a:rPr dirty="0" sz="1800" spc="-2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развитии</a:t>
            </a:r>
            <a:r>
              <a:rPr dirty="0" sz="1800" spc="-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детей.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34919" y="3669809"/>
            <a:ext cx="6593808" cy="591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Выделены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способы,</a:t>
            </a:r>
            <a:r>
              <a:rPr dirty="0" sz="1800" spc="-1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направления</a:t>
            </a:r>
            <a:r>
              <a:rPr dirty="0" sz="1800" spc="-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условия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поддержки</a:t>
            </a:r>
            <a:r>
              <a:rPr dirty="0" sz="1800" spc="-27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spc="-11" b="1">
                <a:solidFill>
                  <a:srgbClr val="4a2318"/>
                </a:solidFill>
                <a:latin typeface="KRUEFK+Calibri Bold"/>
                <a:cs typeface="KRUEFK+Calibri Bold"/>
              </a:rPr>
              <a:t>детской</a:t>
            </a:r>
          </a:p>
          <a:p>
            <a:pPr marL="1096009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инициативы</a:t>
            </a:r>
            <a:r>
              <a:rPr dirty="0" sz="1800" spc="-2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на</a:t>
            </a:r>
            <a:r>
              <a:rPr dirty="0" sz="1800" spc="1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разных</a:t>
            </a:r>
            <a:r>
              <a:rPr dirty="0" sz="1800" spc="-1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возрастных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этапах.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18281" y="4704605"/>
            <a:ext cx="5668665" cy="591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Уточнено</a:t>
            </a:r>
            <a:r>
              <a:rPr dirty="0" sz="1800" spc="-1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особое</a:t>
            </a:r>
            <a:r>
              <a:rPr dirty="0" sz="1800" spc="-2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место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роль</a:t>
            </a:r>
            <a:r>
              <a:rPr dirty="0" sz="1800" spc="1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игры</a:t>
            </a:r>
            <a:r>
              <a:rPr dirty="0" sz="1800" spc="-12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образовательной</a:t>
            </a:r>
          </a:p>
          <a:p>
            <a:pPr marL="108204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деятельности</a:t>
            </a:r>
            <a:r>
              <a:rPr dirty="0" sz="1800" spc="-26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в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развитии</a:t>
            </a:r>
            <a:r>
              <a:rPr dirty="0" sz="1800" spc="-2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детей.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66593" y="5706736"/>
            <a:ext cx="6809209" cy="865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Представлено</a:t>
            </a:r>
            <a:r>
              <a:rPr dirty="0" sz="1800" spc="-13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направление</a:t>
            </a:r>
            <a:r>
              <a:rPr dirty="0" sz="1800" spc="-1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коррекционно</a:t>
            </a:r>
            <a:r>
              <a:rPr dirty="0" sz="1800" b="1">
                <a:solidFill>
                  <a:srgbClr val="4a2318"/>
                </a:solidFill>
                <a:latin typeface="UBHSAF+Calibri Bold"/>
                <a:cs typeface="UBHSAF+Calibri Bold"/>
              </a:rPr>
              <a:t>-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развивающей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работы</a:t>
            </a:r>
            <a:r>
              <a:rPr dirty="0" sz="1800" spc="-1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</a:t>
            </a:r>
          </a:p>
          <a:p>
            <a:pPr marL="11125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детьми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и/или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инклюзивного</a:t>
            </a:r>
            <a:r>
              <a:rPr dirty="0" sz="1800" spc="-3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образования:</a:t>
            </a:r>
            <a:r>
              <a:rPr dirty="0" sz="1800" spc="-25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задачи,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содержание,</a:t>
            </a:r>
          </a:p>
          <a:p>
            <a:pPr marL="1311021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формы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организации</a:t>
            </a:r>
            <a:r>
              <a:rPr dirty="0" sz="1800" spc="-19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и</a:t>
            </a:r>
            <a:r>
              <a:rPr dirty="0" sz="1800" spc="18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др</a:t>
            </a:r>
            <a:r>
              <a:rPr dirty="0" sz="1800" spc="11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.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 </a:t>
            </a:r>
            <a:r>
              <a:rPr dirty="0" sz="1800" b="1">
                <a:solidFill>
                  <a:srgbClr val="4a2318"/>
                </a:solidFill>
                <a:latin typeface="KRUEFK+Calibri Bold"/>
                <a:cs typeface="KRUEFK+Calibri Bold"/>
              </a:rPr>
              <a:t>(расширено).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47262" y="535362"/>
            <a:ext cx="2563271" cy="454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Цель</a:t>
            </a:r>
            <a:r>
              <a:rPr dirty="0" sz="2800" b="1" u="sng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 </a:t>
            </a:r>
            <a:r>
              <a:rPr dirty="0" sz="2800" b="1" u="sng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ФОП</a:t>
            </a:r>
            <a:r>
              <a:rPr dirty="0" sz="2800" b="1" u="sng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 </a:t>
            </a:r>
            <a:r>
              <a:rPr dirty="0" sz="2800" b="1" u="sng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ДО</a:t>
            </a:r>
            <a:r>
              <a:rPr dirty="0" sz="2800" spc="-11" b="1" u="sng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 </a:t>
            </a:r>
            <a:r>
              <a:rPr dirty="0" sz="2800" b="1" u="sng" i="1">
                <a:solidFill>
                  <a:srgbClr val="c00000"/>
                </a:solidFill>
                <a:latin typeface="JGKWRR+Cambria Bold Italic"/>
                <a:cs typeface="JGKWRR+Cambria Bold Italic"/>
              </a:rPr>
              <a:t>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401" y="1400729"/>
            <a:ext cx="7874644" cy="2775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1167" marR="0">
              <a:lnSpc>
                <a:spcPts val="21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разностороннее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развитие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в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spc="-16" b="1">
                <a:solidFill>
                  <a:srgbClr val="69240c"/>
                </a:solidFill>
                <a:latin typeface="FQQJNE+Cambria Bold"/>
                <a:cs typeface="FQQJNE+Cambria Bold"/>
              </a:rPr>
              <a:t>период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дошкольного</a:t>
            </a:r>
            <a:r>
              <a:rPr dirty="0" sz="1800" spc="38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детства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с</a:t>
            </a:r>
            <a:r>
              <a:rPr dirty="0" sz="1800" spc="13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учетом</a:t>
            </a:r>
          </a:p>
          <a:p>
            <a:pPr marL="268249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возрастных</a:t>
            </a:r>
            <a:r>
              <a:rPr dirty="0" sz="1800" spc="12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и</a:t>
            </a:r>
            <a:r>
              <a:rPr dirty="0" sz="1800" spc="13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индивидуальных</a:t>
            </a:r>
            <a:r>
              <a:rPr dirty="0" sz="1800" spc="-21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особенностей</a:t>
            </a:r>
            <a:r>
              <a:rPr dirty="0" sz="1800" spc="35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на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основе</a:t>
            </a:r>
            <a:r>
              <a:rPr dirty="0" sz="1800" spc="18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духовно</a:t>
            </a:r>
            <a:r>
              <a:rPr dirty="0" sz="1800" b="1">
                <a:solidFill>
                  <a:srgbClr val="69240c"/>
                </a:solidFill>
                <a:latin typeface="VTTDBO+Cambria Bold"/>
                <a:cs typeface="VTTDBO+Cambria Bold"/>
              </a:rPr>
              <a:t>-</a:t>
            </a:r>
          </a:p>
          <a:p>
            <a:pPr marL="144779" marR="0">
              <a:lnSpc>
                <a:spcPts val="2110"/>
              </a:lnSpc>
              <a:spcBef>
                <a:spcPts val="49"/>
              </a:spcBef>
              <a:spcAft>
                <a:spcPts val="0"/>
              </a:spcAft>
            </a:pP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нравственных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ценностей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российского</a:t>
            </a:r>
            <a:r>
              <a:rPr dirty="0" sz="1800" spc="38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spc="-17" b="1">
                <a:solidFill>
                  <a:srgbClr val="69240c"/>
                </a:solidFill>
                <a:latin typeface="FQQJNE+Cambria Bold"/>
                <a:cs typeface="FQQJNE+Cambria Bold"/>
              </a:rPr>
              <a:t>народа</a:t>
            </a:r>
            <a:r>
              <a:rPr dirty="0" sz="1800" spc="16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(жизнь,</a:t>
            </a:r>
            <a:r>
              <a:rPr dirty="0" sz="1800" spc="-1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достоинство,</a:t>
            </a:r>
          </a:p>
          <a:p>
            <a:pPr marL="524281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права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и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spc="-17" b="1">
                <a:solidFill>
                  <a:srgbClr val="69240c"/>
                </a:solidFill>
                <a:latin typeface="FQQJNE+Cambria Bold"/>
                <a:cs typeface="FQQJNE+Cambria Bold"/>
              </a:rPr>
              <a:t>свободы</a:t>
            </a:r>
            <a:r>
              <a:rPr dirty="0" sz="1800" spc="46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человека,</a:t>
            </a:r>
            <a:r>
              <a:rPr dirty="0" sz="1800" spc="-13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патриотизм,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гражданственность,</a:t>
            </a:r>
          </a:p>
          <a:p>
            <a:pPr marL="429793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служение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spc="-20" b="1">
                <a:solidFill>
                  <a:srgbClr val="69240c"/>
                </a:solidFill>
                <a:latin typeface="FQQJNE+Cambria Bold"/>
                <a:cs typeface="FQQJNE+Cambria Bold"/>
              </a:rPr>
              <a:t>Отечеству,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и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ответственность</a:t>
            </a:r>
            <a:r>
              <a:rPr dirty="0" sz="1800" spc="26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за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его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spc="-41" b="1">
                <a:solidFill>
                  <a:srgbClr val="69240c"/>
                </a:solidFill>
                <a:latin typeface="FQQJNE+Cambria Bold"/>
                <a:cs typeface="FQQJNE+Cambria Bold"/>
              </a:rPr>
              <a:t>судьбу,</a:t>
            </a:r>
            <a:r>
              <a:rPr dirty="0" sz="1800" spc="41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высокие</a:t>
            </a:r>
          </a:p>
          <a:p>
            <a:pPr marL="551713" marR="0">
              <a:lnSpc>
                <a:spcPts val="2110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нравственные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идеалы,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крепкая</a:t>
            </a:r>
            <a:r>
              <a:rPr dirty="0" sz="1800" spc="-29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семья,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созидательный</a:t>
            </a:r>
            <a:r>
              <a:rPr dirty="0" sz="1800" spc="17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spc="-32" b="1">
                <a:solidFill>
                  <a:srgbClr val="69240c"/>
                </a:solidFill>
                <a:latin typeface="FQQJNE+Cambria Bold"/>
                <a:cs typeface="FQQJNE+Cambria Bold"/>
              </a:rPr>
              <a:t>труд,</a:t>
            </a:r>
          </a:p>
          <a:p>
            <a:pPr marL="263651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приоритет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духовного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над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материальным,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гуманизм,</a:t>
            </a:r>
            <a:r>
              <a:rPr dirty="0" sz="1800" spc="-22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spc="-10" b="1">
                <a:solidFill>
                  <a:srgbClr val="69240c"/>
                </a:solidFill>
                <a:latin typeface="FQQJNE+Cambria Bold"/>
                <a:cs typeface="FQQJNE+Cambria Bold"/>
              </a:rPr>
              <a:t>милосердие,</a:t>
            </a:r>
          </a:p>
          <a:p>
            <a:pPr marL="147828" marR="0">
              <a:lnSpc>
                <a:spcPts val="2110"/>
              </a:lnSpc>
              <a:spcBef>
                <a:spcPts val="49"/>
              </a:spcBef>
              <a:spcAft>
                <a:spcPts val="0"/>
              </a:spcAft>
            </a:pP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справедливость,</a:t>
            </a:r>
            <a:r>
              <a:rPr dirty="0" sz="1800" spc="26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коллективизм,</a:t>
            </a:r>
            <a:r>
              <a:rPr dirty="0" sz="1800" spc="13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взаимопомощь</a:t>
            </a:r>
            <a:r>
              <a:rPr dirty="0" sz="1800" spc="38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и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взаимоуважение,</a:t>
            </a:r>
          </a:p>
          <a:p>
            <a:pPr marL="394741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историческая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память</a:t>
            </a:r>
            <a:r>
              <a:rPr dirty="0" sz="1800" spc="11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и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преемственность</a:t>
            </a:r>
            <a:r>
              <a:rPr dirty="0" sz="1800" spc="1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поколений,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единство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 spc="-14" b="1">
                <a:solidFill>
                  <a:srgbClr val="69240c"/>
                </a:solidFill>
                <a:latin typeface="FQQJNE+Cambria Bold"/>
                <a:cs typeface="FQQJNE+Cambria Bold"/>
              </a:rPr>
              <a:t>народов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России),</a:t>
            </a:r>
            <a:r>
              <a:rPr dirty="0" sz="1800" spc="3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исторических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и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национально</a:t>
            </a:r>
            <a:r>
              <a:rPr dirty="0" sz="1800" b="1">
                <a:solidFill>
                  <a:srgbClr val="69240c"/>
                </a:solidFill>
                <a:latin typeface="VTTDBO+Cambria Bold"/>
                <a:cs typeface="VTTDBO+Cambria Bold"/>
              </a:rPr>
              <a:t>-</a:t>
            </a:r>
            <a:r>
              <a:rPr dirty="0" sz="1800" spc="-24" b="1">
                <a:solidFill>
                  <a:srgbClr val="69240c"/>
                </a:solidFill>
                <a:latin typeface="FQQJNE+Cambria Bold"/>
                <a:cs typeface="FQQJNE+Cambria Bold"/>
              </a:rPr>
              <a:t>культурных</a:t>
            </a:r>
            <a:r>
              <a:rPr dirty="0" sz="1800" spc="14" b="1">
                <a:solidFill>
                  <a:srgbClr val="69240c"/>
                </a:solidFill>
                <a:latin typeface="FQQJNE+Cambria Bold"/>
                <a:cs typeface="FQQJNE+Cambria Bold"/>
              </a:rPr>
              <a:t> </a:t>
            </a:r>
            <a:r>
              <a:rPr dirty="0" sz="1800" b="1">
                <a:solidFill>
                  <a:srgbClr val="69240c"/>
                </a:solidFill>
                <a:latin typeface="FQQJNE+Cambria Bold"/>
                <a:cs typeface="FQQJNE+Cambria Bold"/>
              </a:rPr>
              <a:t>традиций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8024" y="89832"/>
            <a:ext cx="383926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9" b="1" u="sng" i="1">
                <a:solidFill>
                  <a:srgbClr val="c00000"/>
                </a:solidFill>
                <a:latin typeface="BQVETA+Arial Bold Italic"/>
                <a:cs typeface="BQVETA+Arial Bold Italic"/>
              </a:rPr>
              <a:t>Задачи</a:t>
            </a:r>
            <a:r>
              <a:rPr dirty="0" sz="2400" spc="20" b="1" u="sng" i="1">
                <a:solidFill>
                  <a:srgbClr val="c00000"/>
                </a:solidFill>
                <a:latin typeface="BQVETA+Arial Bold Italic"/>
                <a:cs typeface="BQVETA+Arial Bold Italic"/>
              </a:rPr>
              <a:t> </a:t>
            </a:r>
            <a:r>
              <a:rPr dirty="0" sz="2400" b="1" u="sng" i="1">
                <a:solidFill>
                  <a:srgbClr val="c00000"/>
                </a:solidFill>
                <a:latin typeface="BQVETA+Arial Bold Italic"/>
                <a:cs typeface="BQVETA+Arial Bold Italic"/>
              </a:rPr>
              <a:t>ФОП</a:t>
            </a:r>
            <a:r>
              <a:rPr dirty="0" sz="2400" b="1" u="sng" i="1">
                <a:solidFill>
                  <a:srgbClr val="c00000"/>
                </a:solidFill>
                <a:latin typeface="BQVETA+Arial Bold Italic"/>
                <a:cs typeface="BQVETA+Arial Bold Italic"/>
              </a:rPr>
              <a:t> </a:t>
            </a:r>
            <a:r>
              <a:rPr dirty="0" sz="2400" spc="-12" b="1" u="sng" i="1">
                <a:solidFill>
                  <a:srgbClr val="c00000"/>
                </a:solidFill>
                <a:latin typeface="BQVETA+Arial Bold Italic"/>
                <a:cs typeface="BQVETA+Arial Bold Italic"/>
              </a:rPr>
              <a:t>ДО</a:t>
            </a:r>
            <a:r>
              <a:rPr dirty="0" sz="2400" spc="13" b="1" u="sng" i="1">
                <a:solidFill>
                  <a:srgbClr val="c00000"/>
                </a:solidFill>
                <a:latin typeface="BQVETA+Arial Bold Italic"/>
                <a:cs typeface="BQVETA+Arial Bold Italic"/>
              </a:rPr>
              <a:t> </a:t>
            </a:r>
            <a:r>
              <a:rPr dirty="0" sz="2400" b="1" u="sng" i="1">
                <a:solidFill>
                  <a:srgbClr val="c00000"/>
                </a:solidFill>
                <a:latin typeface="BQVETA+Arial Bold Italic"/>
                <a:cs typeface="BQVETA+Arial Bold Italic"/>
              </a:rPr>
              <a:t>(новое):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48505" y="771716"/>
            <a:ext cx="4640616" cy="1116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035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1.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2" b="1">
                <a:solidFill>
                  <a:srgbClr val="7e2416"/>
                </a:solidFill>
                <a:latin typeface="TBFRDT+Arial Bold"/>
                <a:cs typeface="TBFRDT+Arial Bold"/>
              </a:rPr>
              <a:t>Обеспечить</a:t>
            </a:r>
            <a:r>
              <a:rPr dirty="0" sz="1800" spc="7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единые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для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5" b="1">
                <a:solidFill>
                  <a:srgbClr val="7e2416"/>
                </a:solidFill>
                <a:latin typeface="TBFRDT+Arial Bold"/>
                <a:cs typeface="TBFRDT+Arial Bold"/>
              </a:rPr>
              <a:t>России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содержание</a:t>
            </a:r>
            <a:r>
              <a:rPr dirty="0" sz="1800" spc="11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3" b="1">
                <a:solidFill>
                  <a:srgbClr val="7e2416"/>
                </a:solidFill>
                <a:latin typeface="TBFRDT+Arial Bold"/>
                <a:cs typeface="TBFRDT+Arial Bold"/>
              </a:rPr>
              <a:t>дошкольного</a:t>
            </a:r>
            <a:r>
              <a:rPr dirty="0" sz="1800" spc="44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образования</a:t>
            </a:r>
          </a:p>
          <a:p>
            <a:pPr marL="202691" marR="0">
              <a:lnSpc>
                <a:spcPts val="2013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планируемые</a:t>
            </a:r>
            <a:r>
              <a:rPr dirty="0" sz="1800" spc="25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28" b="1">
                <a:solidFill>
                  <a:srgbClr val="7e2416"/>
                </a:solidFill>
                <a:latin typeface="TBFRDT+Arial Bold"/>
                <a:cs typeface="TBFRDT+Arial Bold"/>
              </a:rPr>
              <a:t>результаты</a:t>
            </a:r>
            <a:r>
              <a:rPr dirty="0" sz="1800" spc="88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освоения</a:t>
            </a:r>
          </a:p>
          <a:p>
            <a:pPr marL="519684" marR="0">
              <a:lnSpc>
                <a:spcPts val="2010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образовательной</a:t>
            </a:r>
            <a:r>
              <a:rPr dirty="0" sz="1800" spc="5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программы.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7053" y="2917508"/>
            <a:ext cx="6902306" cy="139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7413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2.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Приобщать</a:t>
            </a:r>
            <a:r>
              <a:rPr dirty="0" sz="1800" spc="48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6" b="1">
                <a:solidFill>
                  <a:srgbClr val="7e2416"/>
                </a:solidFill>
                <a:latin typeface="TBFRDT+Arial Bold"/>
                <a:cs typeface="TBFRDT+Arial Bold"/>
              </a:rPr>
              <a:t>детей</a:t>
            </a:r>
            <a:r>
              <a:rPr dirty="0" sz="1800" spc="6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в</a:t>
            </a:r>
            <a:r>
              <a:rPr dirty="0" sz="1800" spc="1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3" b="1">
                <a:solidFill>
                  <a:srgbClr val="7e2416"/>
                </a:solidFill>
                <a:latin typeface="TBFRDT+Arial Bold"/>
                <a:cs typeface="TBFRDT+Arial Bold"/>
              </a:rPr>
              <a:t>соответствии</a:t>
            </a:r>
            <a:r>
              <a:rPr dirty="0" sz="1800" spc="73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с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возрастными</a:t>
            </a:r>
          </a:p>
          <a:p>
            <a:pPr marL="0" marR="0">
              <a:lnSpc>
                <a:spcPts val="2013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особенностями</a:t>
            </a:r>
            <a:r>
              <a:rPr dirty="0" sz="1800" spc="3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к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базовым</a:t>
            </a:r>
            <a:r>
              <a:rPr dirty="0" sz="1800" spc="11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ценностям</a:t>
            </a:r>
            <a:r>
              <a:rPr dirty="0" sz="1800" spc="51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российского</a:t>
            </a:r>
            <a:r>
              <a:rPr dirty="0" sz="1800" spc="27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народа,</a:t>
            </a:r>
          </a:p>
          <a:p>
            <a:pPr marL="448081" marR="0">
              <a:lnSpc>
                <a:spcPts val="2010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создание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6" b="1">
                <a:solidFill>
                  <a:srgbClr val="7e2416"/>
                </a:solidFill>
                <a:latin typeface="TBFRDT+Arial Bold"/>
                <a:cs typeface="TBFRDT+Arial Bold"/>
              </a:rPr>
              <a:t>условий</a:t>
            </a:r>
            <a:r>
              <a:rPr dirty="0" sz="1800" spc="61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для</a:t>
            </a:r>
            <a:r>
              <a:rPr dirty="0" sz="1800" spc="-1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формирования</a:t>
            </a:r>
            <a:r>
              <a:rPr dirty="0" sz="1800" spc="6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ценностного</a:t>
            </a:r>
          </a:p>
          <a:p>
            <a:pPr marL="326161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-11" b="1">
                <a:solidFill>
                  <a:srgbClr val="7e2416"/>
                </a:solidFill>
                <a:latin typeface="TBFRDT+Arial Bold"/>
                <a:cs typeface="TBFRDT+Arial Bold"/>
              </a:rPr>
              <a:t>отношения</a:t>
            </a:r>
            <a:r>
              <a:rPr dirty="0" sz="1800" spc="65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к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окружающему</a:t>
            </a:r>
            <a:r>
              <a:rPr dirty="0" sz="1800" spc="5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34" b="1">
                <a:solidFill>
                  <a:srgbClr val="7e2416"/>
                </a:solidFill>
                <a:latin typeface="TBFRDT+Arial Bold"/>
                <a:cs typeface="TBFRDT+Arial Bold"/>
              </a:rPr>
              <a:t>миру,</a:t>
            </a:r>
            <a:r>
              <a:rPr dirty="0" sz="1800" spc="5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становления</a:t>
            </a:r>
            <a:r>
              <a:rPr dirty="0" sz="1800" spc="49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опыта</a:t>
            </a:r>
          </a:p>
          <a:p>
            <a:pPr marL="109753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действий</a:t>
            </a:r>
            <a:r>
              <a:rPr dirty="0" sz="1800" spc="6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и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поступков</a:t>
            </a:r>
            <a:r>
              <a:rPr dirty="0" sz="1800" spc="56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на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основе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осмысления</a:t>
            </a:r>
            <a:r>
              <a:rPr dirty="0" sz="1800" spc="24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ценностей.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62198" y="4932236"/>
            <a:ext cx="5879686" cy="1391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3192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3.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2" b="1">
                <a:solidFill>
                  <a:srgbClr val="7e2416"/>
                </a:solidFill>
                <a:latin typeface="TBFRDT+Arial Bold"/>
                <a:cs typeface="TBFRDT+Arial Bold"/>
              </a:rPr>
              <a:t>Обеспечить</a:t>
            </a:r>
            <a:r>
              <a:rPr dirty="0" sz="1800" spc="7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0" b="1">
                <a:solidFill>
                  <a:srgbClr val="7e2416"/>
                </a:solidFill>
                <a:latin typeface="TBFRDT+Arial Bold"/>
                <a:cs typeface="TBFRDT+Arial Bold"/>
              </a:rPr>
              <a:t>достижение</a:t>
            </a:r>
            <a:r>
              <a:rPr dirty="0" sz="1800" spc="5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2" b="1">
                <a:solidFill>
                  <a:srgbClr val="7e2416"/>
                </a:solidFill>
                <a:latin typeface="TBFRDT+Arial Bold"/>
                <a:cs typeface="TBFRDT+Arial Bold"/>
              </a:rPr>
              <a:t>детьми</a:t>
            </a:r>
            <a:r>
              <a:rPr dirty="0" sz="1800" spc="69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на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3" b="1">
                <a:solidFill>
                  <a:srgbClr val="7e2416"/>
                </a:solidFill>
                <a:latin typeface="TBFRDT+Arial Bold"/>
                <a:cs typeface="TBFRDT+Arial Bold"/>
              </a:rPr>
              <a:t>этапе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-10" b="1">
                <a:solidFill>
                  <a:srgbClr val="7e2416"/>
                </a:solidFill>
                <a:latin typeface="TBFRDT+Arial Bold"/>
                <a:cs typeface="TBFRDT+Arial Bold"/>
              </a:rPr>
              <a:t>завершения</a:t>
            </a:r>
            <a:r>
              <a:rPr dirty="0" sz="1800" spc="63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ДО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уровня</a:t>
            </a:r>
            <a:r>
              <a:rPr dirty="0" sz="1800" spc="13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развития,</a:t>
            </a:r>
            <a:r>
              <a:rPr dirty="0" sz="1800" spc="57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5" b="1">
                <a:solidFill>
                  <a:srgbClr val="7e2416"/>
                </a:solidFill>
                <a:latin typeface="TBFRDT+Arial Bold"/>
                <a:cs typeface="TBFRDT+Arial Bold"/>
              </a:rPr>
              <a:t>необходимого</a:t>
            </a:r>
            <a:r>
              <a:rPr dirty="0" sz="1800" spc="21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и</a:t>
            </a:r>
          </a:p>
          <a:p>
            <a:pPr marL="385572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800" spc="-15" b="1">
                <a:solidFill>
                  <a:srgbClr val="7e2416"/>
                </a:solidFill>
                <a:latin typeface="TBFRDT+Arial Bold"/>
                <a:cs typeface="TBFRDT+Arial Bold"/>
              </a:rPr>
              <a:t>достаточного</a:t>
            </a:r>
            <a:r>
              <a:rPr dirty="0" sz="1800" spc="69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для</a:t>
            </a:r>
            <a:r>
              <a:rPr dirty="0" sz="1800" spc="-1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6" b="1">
                <a:solidFill>
                  <a:srgbClr val="7e2416"/>
                </a:solidFill>
                <a:latin typeface="TBFRDT+Arial Bold"/>
                <a:cs typeface="TBFRDT+Arial Bold"/>
              </a:rPr>
              <a:t>успешного</a:t>
            </a:r>
            <a:r>
              <a:rPr dirty="0" sz="1800" spc="83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освоения</a:t>
            </a:r>
            <a:r>
              <a:rPr dirty="0" sz="1800" spc="12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ими</a:t>
            </a:r>
          </a:p>
          <a:p>
            <a:pPr marL="112776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образовательных</a:t>
            </a:r>
            <a:r>
              <a:rPr dirty="0" sz="1800" spc="51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программ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начального</a:t>
            </a:r>
            <a:r>
              <a:rPr dirty="0" sz="1800" spc="28" b="1">
                <a:solidFill>
                  <a:srgbClr val="7e2416"/>
                </a:solidFill>
                <a:latin typeface="TBFRDT+Arial Bold"/>
                <a:cs typeface="TBFRDT+Arial Bold"/>
              </a:rPr>
              <a:t> </a:t>
            </a:r>
            <a:r>
              <a:rPr dirty="0" sz="1800" spc="-14" b="1">
                <a:solidFill>
                  <a:srgbClr val="7e2416"/>
                </a:solidFill>
                <a:latin typeface="TBFRDT+Arial Bold"/>
                <a:cs typeface="TBFRDT+Arial Bold"/>
              </a:rPr>
              <a:t>общего</a:t>
            </a:r>
          </a:p>
          <a:p>
            <a:pPr marL="2094357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7e2416"/>
                </a:solidFill>
                <a:latin typeface="TBFRDT+Arial Bold"/>
                <a:cs typeface="TBFRDT+Arial Bold"/>
              </a:rPr>
              <a:t>образования.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93896" y="245879"/>
            <a:ext cx="6339866" cy="589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544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Ребенок</a:t>
            </a:r>
            <a:r>
              <a:rPr dirty="0" sz="1800" spc="-16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 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–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 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участник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 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образовательных</a:t>
            </a:r>
            <a:r>
              <a:rPr dirty="0" sz="1800" spc="-12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 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отношений,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который</a:t>
            </a:r>
            <a:r>
              <a:rPr dirty="0" sz="1800" spc="-12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 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полноценно</a:t>
            </a:r>
            <a:r>
              <a:rPr dirty="0" sz="1800" spc="-34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 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проживает</a:t>
            </a:r>
            <a:r>
              <a:rPr dirty="0" sz="1800" spc="-28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 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все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 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этапы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 </a:t>
            </a:r>
            <a:r>
              <a:rPr dirty="0" sz="1800" b="1" u="sng">
                <a:solidFill>
                  <a:srgbClr val="a53010"/>
                </a:solidFill>
                <a:latin typeface="HRJMWH+Century Gothic Bold"/>
                <a:cs typeface="HRJMWH+Century Gothic Bold"/>
              </a:rPr>
              <a:t>детства.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353" y="325244"/>
            <a:ext cx="3222482" cy="471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 i="1">
                <a:solidFill>
                  <a:srgbClr val="a53010"/>
                </a:solidFill>
                <a:latin typeface="LJHDSV+Calibri Bold Italic"/>
                <a:cs typeface="LJHDSV+Calibri Bold Italic"/>
              </a:rPr>
              <a:t>Принципы</a:t>
            </a:r>
            <a:r>
              <a:rPr dirty="0" sz="2800" spc="17" b="1" u="sng" i="1">
                <a:solidFill>
                  <a:srgbClr val="a53010"/>
                </a:solidFill>
                <a:latin typeface="LJHDSV+Calibri Bold Italic"/>
                <a:cs typeface="LJHDSV+Calibri Bold Italic"/>
              </a:rPr>
              <a:t> </a:t>
            </a:r>
            <a:r>
              <a:rPr dirty="0" sz="2800" b="1" u="sng" i="1">
                <a:solidFill>
                  <a:srgbClr val="a53010"/>
                </a:solidFill>
                <a:latin typeface="LJHDSV+Calibri Bold Italic"/>
                <a:cs typeface="LJHDSV+Calibri Bold Italic"/>
              </a:rPr>
              <a:t>ФОП</a:t>
            </a:r>
            <a:r>
              <a:rPr dirty="0" sz="2800" b="1" u="sng" i="1">
                <a:solidFill>
                  <a:srgbClr val="a53010"/>
                </a:solidFill>
                <a:latin typeface="LJHDSV+Calibri Bold Italic"/>
                <a:cs typeface="LJHDSV+Calibri Bold Italic"/>
              </a:rPr>
              <a:t> </a:t>
            </a:r>
            <a:r>
              <a:rPr dirty="0" sz="2800" spc="-24" b="1" u="sng" i="1">
                <a:solidFill>
                  <a:srgbClr val="a53010"/>
                </a:solidFill>
                <a:latin typeface="LJHDSV+Calibri Bold Italic"/>
                <a:cs typeface="LJHDSV+Calibri Bold Italic"/>
              </a:rPr>
              <a:t>ДО: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524" y="1360598"/>
            <a:ext cx="5028444" cy="529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выстраивать</a:t>
            </a:r>
            <a:r>
              <a:rPr dirty="0" sz="1600" spc="-13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образовательную</a:t>
            </a:r>
            <a:r>
              <a:rPr dirty="0" sz="1600" spc="-16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деятельность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на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основе</a:t>
            </a:r>
          </a:p>
          <a:p>
            <a:pPr marL="220979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индивидуальных</a:t>
            </a:r>
            <a:r>
              <a:rPr dirty="0" sz="1600" spc="26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особенностей</a:t>
            </a:r>
            <a:r>
              <a:rPr dirty="0" sz="1600" spc="-15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каждого</a:t>
            </a:r>
            <a:r>
              <a:rPr dirty="0" sz="1600" spc="1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ребенка;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6254" y="2128059"/>
            <a:ext cx="4899974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обеспечивать</a:t>
            </a:r>
            <a:r>
              <a:rPr dirty="0" sz="1600" spc="-23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возрастную</a:t>
            </a:r>
            <a:r>
              <a:rPr dirty="0" sz="1600" spc="15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адекватность</a:t>
            </a:r>
            <a:r>
              <a:rPr dirty="0" sz="1600" spc="-22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дошкольного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55418" y="2371899"/>
            <a:ext cx="4562758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образования,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spc="-26" b="1">
                <a:solidFill>
                  <a:srgbClr val="521808"/>
                </a:solidFill>
                <a:latin typeface="KRUEFK+Calibri Bold"/>
                <a:cs typeface="KRUEFK+Calibri Bold"/>
              </a:rPr>
              <a:t>когда</a:t>
            </a:r>
            <a:r>
              <a:rPr dirty="0" sz="1600" spc="14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условия,</a:t>
            </a:r>
            <a:r>
              <a:rPr dirty="0" sz="1600" spc="18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требования,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spc="-11" b="1">
                <a:solidFill>
                  <a:srgbClr val="521808"/>
                </a:solidFill>
                <a:latin typeface="KRUEFK+Calibri Bold"/>
                <a:cs typeface="KRUEFK+Calibri Bold"/>
              </a:rPr>
              <a:t>методы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65858" y="2615739"/>
            <a:ext cx="5141232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соответствуют</a:t>
            </a:r>
            <a:r>
              <a:rPr dirty="0" sz="1600" spc="13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возрасту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и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особенностям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развития</a:t>
            </a:r>
            <a:r>
              <a:rPr dirty="0" sz="1600" spc="19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детей;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4936" y="2808972"/>
            <a:ext cx="1173538" cy="1263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a53010"/>
                </a:solidFill>
                <a:latin typeface="KRUEFK+Calibri Bold"/>
                <a:cs typeface="KRUEFK+Calibri Bold"/>
              </a:rPr>
              <a:t>Педагоги</a:t>
            </a:r>
          </a:p>
          <a:p>
            <a:pPr marL="13716" marR="0">
              <a:lnSpc>
                <a:spcPts val="2446"/>
              </a:lnSpc>
              <a:spcBef>
                <a:spcPts val="4756"/>
              </a:spcBef>
              <a:spcAft>
                <a:spcPts val="0"/>
              </a:spcAft>
            </a:pPr>
            <a:r>
              <a:rPr dirty="0" sz="2000" b="1">
                <a:solidFill>
                  <a:srgbClr val="a53010"/>
                </a:solidFill>
                <a:latin typeface="KRUEFK+Calibri Bold"/>
                <a:cs typeface="KRUEFK+Calibri Bold"/>
              </a:rPr>
              <a:t>должны: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30217" y="3123231"/>
            <a:ext cx="5030719" cy="773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2316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обеспечивать</a:t>
            </a:r>
            <a:r>
              <a:rPr dirty="0" sz="1600" spc="-23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сотрудничество</a:t>
            </a:r>
            <a:r>
              <a:rPr dirty="0" sz="1600" spc="47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spc="-11" b="1">
                <a:solidFill>
                  <a:srgbClr val="521808"/>
                </a:solidFill>
                <a:latin typeface="KRUEFK+Calibri Bold"/>
                <a:cs typeface="KRUEFK+Calibri Bold"/>
              </a:rPr>
              <a:t>родителей</a:t>
            </a:r>
            <a:r>
              <a:rPr dirty="0" sz="1600" spc="2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и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детей,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совершеннолетних</a:t>
            </a:r>
            <a:r>
              <a:rPr dirty="0" sz="1600" spc="-16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членов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семьи,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которые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принимают</a:t>
            </a:r>
          </a:p>
          <a:p>
            <a:pPr marL="1336929" marR="0">
              <a:lnSpc>
                <a:spcPts val="192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участие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в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их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воспитании;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0481" y="4117514"/>
            <a:ext cx="5253106" cy="773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2217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поддерживать</a:t>
            </a:r>
            <a:r>
              <a:rPr dirty="0" sz="1600" spc="14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инициативу</a:t>
            </a:r>
            <a:r>
              <a:rPr dirty="0" sz="1600" spc="-13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детей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в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различных</a:t>
            </a:r>
            <a:r>
              <a:rPr dirty="0" sz="1600" spc="24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видах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деятельности</a:t>
            </a:r>
            <a:r>
              <a:rPr dirty="0" sz="1600" spc="13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приобщать</a:t>
            </a:r>
            <a:r>
              <a:rPr dirty="0" sz="1600" spc="-12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их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к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социокультурным</a:t>
            </a:r>
            <a:r>
              <a:rPr dirty="0" sz="1600" spc="15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нормам,</a:t>
            </a:r>
          </a:p>
          <a:p>
            <a:pPr marL="637413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традициям</a:t>
            </a:r>
            <a:r>
              <a:rPr dirty="0" sz="1600" spc="2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семьи,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общества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и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государства;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98797" y="5111797"/>
            <a:ext cx="4893543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учитывать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spc="-10" b="1">
                <a:solidFill>
                  <a:srgbClr val="521808"/>
                </a:solidFill>
                <a:latin typeface="KRUEFK+Calibri Bold"/>
                <a:cs typeface="KRUEFK+Calibri Bold"/>
              </a:rPr>
              <a:t>этнокультурную</a:t>
            </a:r>
            <a:r>
              <a:rPr dirty="0" sz="1600" spc="28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ситуацию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развития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детей;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9976" y="5580529"/>
            <a:ext cx="5416599" cy="529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формировать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познавательные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интересы</a:t>
            </a:r>
            <a:r>
              <a:rPr dirty="0" sz="1600" spc="-2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и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познавательные</a:t>
            </a:r>
          </a:p>
          <a:p>
            <a:pPr marL="713232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действия</a:t>
            </a:r>
            <a:r>
              <a:rPr dirty="0" sz="1600" spc="1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в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различных</a:t>
            </a:r>
            <a:r>
              <a:rPr dirty="0" sz="1600" spc="24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видах</a:t>
            </a:r>
            <a:r>
              <a:rPr dirty="0" sz="1600" spc="11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деятельности;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49089" y="6295589"/>
            <a:ext cx="4351789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организовывать</a:t>
            </a:r>
            <a:r>
              <a:rPr dirty="0" sz="1600" spc="-11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сотрудничество</a:t>
            </a:r>
            <a:r>
              <a:rPr dirty="0" sz="1600" spc="47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spc="-24" b="1">
                <a:solidFill>
                  <a:srgbClr val="521808"/>
                </a:solidFill>
                <a:latin typeface="KRUEFK+Calibri Bold"/>
                <a:cs typeface="KRUEFK+Calibri Bold"/>
              </a:rPr>
              <a:t>ДОО</a:t>
            </a:r>
            <a:r>
              <a:rPr dirty="0" sz="1600" spc="43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с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 </a:t>
            </a:r>
            <a:r>
              <a:rPr dirty="0" sz="1600" b="1">
                <a:solidFill>
                  <a:srgbClr val="521808"/>
                </a:solidFill>
                <a:latin typeface="KRUEFK+Calibri Bold"/>
                <a:cs typeface="KRUEFK+Calibri Bold"/>
              </a:rPr>
              <a:t>семьей.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176" y="283147"/>
            <a:ext cx="9120777" cy="2214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9568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1.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«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Образовательные</a:t>
            </a:r>
            <a:r>
              <a:rPr dirty="0" sz="1800" spc="4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программы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3" b="1">
                <a:solidFill>
                  <a:srgbClr val="4e1610"/>
                </a:solidFill>
                <a:latin typeface="TBFRDT+Arial Bold"/>
                <a:cs typeface="TBFRDT+Arial Bold"/>
              </a:rPr>
              <a:t>дошкольного</a:t>
            </a:r>
            <a:r>
              <a:rPr dirty="0" sz="1800" spc="4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образования</a:t>
            </a:r>
          </a:p>
          <a:p>
            <a:pPr marL="619048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разрабатываются</a:t>
            </a:r>
            <a:r>
              <a:rPr dirty="0" sz="1800" spc="5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3" b="1">
                <a:solidFill>
                  <a:srgbClr val="4e1610"/>
                </a:solidFill>
                <a:latin typeface="TBFRDT+Arial Bold"/>
                <a:cs typeface="TBFRDT+Arial Bold"/>
              </a:rPr>
              <a:t>утверждаются</a:t>
            </a:r>
            <a:r>
              <a:rPr dirty="0" sz="1800" spc="6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организацией,</a:t>
            </a:r>
            <a:r>
              <a:rPr dirty="0" sz="1800" spc="4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осуществляющей</a:t>
            </a:r>
          </a:p>
          <a:p>
            <a:pPr marL="74554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образовательную</a:t>
            </a:r>
            <a:r>
              <a:rPr dirty="0" sz="1800" spc="6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деятельность,</a:t>
            </a:r>
            <a:r>
              <a:rPr dirty="0" sz="1800" spc="57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2" b="1">
                <a:solidFill>
                  <a:srgbClr val="4e1610"/>
                </a:solidFill>
                <a:latin typeface="TBFRDT+Arial Bold"/>
                <a:cs typeface="TBFRDT+Arial Bold"/>
              </a:rPr>
              <a:t>соответствии</a:t>
            </a:r>
            <a:r>
              <a:rPr dirty="0" sz="1800" spc="5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федеральным</a:t>
            </a:r>
          </a:p>
          <a:p>
            <a:pPr marL="32004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-12" b="1">
                <a:solidFill>
                  <a:srgbClr val="4e1610"/>
                </a:solidFill>
                <a:latin typeface="TBFRDT+Arial Bold"/>
                <a:cs typeface="TBFRDT+Arial Bold"/>
              </a:rPr>
              <a:t>государственным</a:t>
            </a:r>
            <a:r>
              <a:rPr dirty="0" sz="1800" spc="7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образовательным</a:t>
            </a:r>
            <a:r>
              <a:rPr dirty="0" sz="1800" spc="57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3" b="1">
                <a:solidFill>
                  <a:srgbClr val="4e1610"/>
                </a:solidFill>
                <a:latin typeface="TBFRDT+Arial Bold"/>
                <a:cs typeface="TBFRDT+Arial Bold"/>
              </a:rPr>
              <a:t>стандартом</a:t>
            </a:r>
            <a:r>
              <a:rPr dirty="0" sz="1800" spc="7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3" b="1">
                <a:solidFill>
                  <a:srgbClr val="4e1610"/>
                </a:solidFill>
                <a:latin typeface="TBFRDT+Arial Bold"/>
                <a:cs typeface="TBFRDT+Arial Bold"/>
              </a:rPr>
              <a:t>дошкольного</a:t>
            </a:r>
            <a:r>
              <a:rPr dirty="0" sz="1800" spc="4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образования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</a:p>
          <a:p>
            <a:pPr marL="92964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-13" b="1">
                <a:solidFill>
                  <a:srgbClr val="4e1610"/>
                </a:solidFill>
                <a:latin typeface="TBFRDT+Arial Bold"/>
                <a:cs typeface="TBFRDT+Arial Bold"/>
              </a:rPr>
              <a:t>соответствующей</a:t>
            </a:r>
            <a:r>
              <a:rPr dirty="0" sz="1800" spc="7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федеральной</a:t>
            </a:r>
            <a:r>
              <a:rPr dirty="0" sz="1800" spc="4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образовательной</a:t>
            </a:r>
            <a:r>
              <a:rPr dirty="0" sz="1800" spc="5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программой</a:t>
            </a:r>
            <a:r>
              <a:rPr dirty="0" sz="1800" spc="17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3" b="1">
                <a:solidFill>
                  <a:srgbClr val="4e1610"/>
                </a:solidFill>
                <a:latin typeface="TBFRDT+Arial Bold"/>
                <a:cs typeface="TBFRDT+Arial Bold"/>
              </a:rPr>
              <a:t>дошкольного</a:t>
            </a:r>
          </a:p>
          <a:p>
            <a:pPr marL="462076" marR="0">
              <a:lnSpc>
                <a:spcPts val="2010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образования.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Содержание</a:t>
            </a:r>
            <a:r>
              <a:rPr dirty="0" sz="1800" spc="1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планируемые</a:t>
            </a:r>
            <a:r>
              <a:rPr dirty="0" sz="1800" spc="4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31" b="1">
                <a:solidFill>
                  <a:srgbClr val="4e1610"/>
                </a:solidFill>
                <a:latin typeface="TBFRDT+Arial Bold"/>
                <a:cs typeface="TBFRDT+Arial Bold"/>
              </a:rPr>
              <a:t>результаты</a:t>
            </a:r>
            <a:r>
              <a:rPr dirty="0" sz="1800" spc="9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разработанных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образовательными</a:t>
            </a:r>
            <a:r>
              <a:rPr dirty="0" sz="1800" spc="6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организациями</a:t>
            </a:r>
            <a:r>
              <a:rPr dirty="0" sz="1800" spc="3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образовательных</a:t>
            </a:r>
            <a:r>
              <a:rPr dirty="0" sz="1800" spc="5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программ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1" b="1">
                <a:solidFill>
                  <a:srgbClr val="4e1610"/>
                </a:solidFill>
                <a:latin typeface="TBFRDT+Arial Bold"/>
                <a:cs typeface="TBFRDT+Arial Bold"/>
              </a:rPr>
              <a:t>должны</a:t>
            </a:r>
            <a:r>
              <a:rPr dirty="0" sz="1800" spc="1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0" b="1">
                <a:solidFill>
                  <a:srgbClr val="4e1610"/>
                </a:solidFill>
                <a:latin typeface="TBFRDT+Arial Bold"/>
                <a:cs typeface="TBFRDT+Arial Bold"/>
              </a:rPr>
              <a:t>быть</a:t>
            </a:r>
          </a:p>
          <a:p>
            <a:pPr marL="620572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не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ниже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3" b="1">
                <a:solidFill>
                  <a:srgbClr val="4e1610"/>
                </a:solidFill>
                <a:latin typeface="TBFRDT+Arial Bold"/>
                <a:cs typeface="TBFRDT+Arial Bold"/>
              </a:rPr>
              <a:t>соответствующих</a:t>
            </a:r>
            <a:r>
              <a:rPr dirty="0" sz="1800" spc="7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содержания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планируемых</a:t>
            </a:r>
            <a:r>
              <a:rPr dirty="0" sz="1800" spc="2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29" b="1">
                <a:solidFill>
                  <a:srgbClr val="4e1610"/>
                </a:solidFill>
                <a:latin typeface="TBFRDT+Arial Bold"/>
                <a:cs typeface="TBFRDT+Arial Bold"/>
              </a:rPr>
              <a:t>результатов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6520" y="2478088"/>
            <a:ext cx="8264374" cy="5099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087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федеральной</a:t>
            </a:r>
            <a:r>
              <a:rPr dirty="0" sz="1800" spc="5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программы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3" b="1">
                <a:solidFill>
                  <a:srgbClr val="4e1610"/>
                </a:solidFill>
                <a:latin typeface="TBFRDT+Arial Bold"/>
                <a:cs typeface="TBFRDT+Arial Bold"/>
              </a:rPr>
              <a:t>дошкольного</a:t>
            </a:r>
            <a:r>
              <a:rPr dirty="0" sz="1800" spc="4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образования».</a:t>
            </a:r>
          </a:p>
          <a:p>
            <a:pPr marL="0" marR="0">
              <a:lnSpc>
                <a:spcPts val="17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2.</a:t>
            </a:r>
            <a:r>
              <a:rPr dirty="0" sz="1800" spc="1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«Федеральная</a:t>
            </a:r>
            <a:r>
              <a:rPr dirty="0" sz="1800" spc="1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основная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общеобразовательная</a:t>
            </a:r>
            <a:r>
              <a:rPr dirty="0" sz="1800" spc="5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программа</a:t>
            </a:r>
            <a:r>
              <a:rPr dirty="0" sz="1800" spc="3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-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учебно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2432" y="2968816"/>
            <a:ext cx="9669873" cy="2213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9496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2" b="1">
                <a:solidFill>
                  <a:srgbClr val="4e1610"/>
                </a:solidFill>
                <a:latin typeface="TBFRDT+Arial Bold"/>
                <a:cs typeface="TBFRDT+Arial Bold"/>
              </a:rPr>
              <a:t>методическая</a:t>
            </a:r>
            <a:r>
              <a:rPr dirty="0" sz="1800" spc="6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документация</a:t>
            </a:r>
            <a:r>
              <a:rPr dirty="0" sz="1800" spc="6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(федеральный</a:t>
            </a:r>
            <a:r>
              <a:rPr dirty="0" sz="1800" spc="5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учебный</a:t>
            </a:r>
            <a:r>
              <a:rPr dirty="0" sz="1800" spc="2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план,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федеральный</a:t>
            </a:r>
          </a:p>
          <a:p>
            <a:pPr marL="437388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календарный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учебный</a:t>
            </a:r>
            <a:r>
              <a:rPr dirty="0" sz="1800" spc="2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график,</a:t>
            </a:r>
            <a:r>
              <a:rPr dirty="0" sz="1800" spc="5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федеральные</a:t>
            </a:r>
            <a:r>
              <a:rPr dirty="0" sz="1800" spc="57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рабочие</a:t>
            </a:r>
            <a:r>
              <a:rPr dirty="0" sz="1800" spc="1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программы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учебных</a:t>
            </a:r>
          </a:p>
          <a:p>
            <a:pPr marL="41910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предметов,</a:t>
            </a:r>
            <a:r>
              <a:rPr dirty="0" sz="1800" spc="5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курсов,</a:t>
            </a:r>
            <a:r>
              <a:rPr dirty="0" sz="1800" spc="2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дисциплин</a:t>
            </a:r>
            <a:r>
              <a:rPr dirty="0" sz="1800" spc="2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1" b="1">
                <a:solidFill>
                  <a:srgbClr val="4e1610"/>
                </a:solidFill>
                <a:latin typeface="TBFRDT+Arial Bold"/>
                <a:cs typeface="TBFRDT+Arial Bold"/>
              </a:rPr>
              <a:t>(модулей),</a:t>
            </a:r>
            <a:r>
              <a:rPr dirty="0" sz="1800" spc="3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иных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компонентов,</a:t>
            </a:r>
            <a:r>
              <a:rPr dirty="0" sz="1800" spc="2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федеральная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рабочая</a:t>
            </a:r>
            <a:r>
              <a:rPr dirty="0" sz="1800" spc="1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программа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воспитания,</a:t>
            </a:r>
            <a:r>
              <a:rPr dirty="0" sz="1800" spc="6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федеральный</a:t>
            </a:r>
            <a:r>
              <a:rPr dirty="0" sz="1800" spc="5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календарный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план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воспитательной</a:t>
            </a:r>
          </a:p>
          <a:p>
            <a:pPr marL="248412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800" spc="-10" b="1">
                <a:solidFill>
                  <a:srgbClr val="4e1610"/>
                </a:solidFill>
                <a:latin typeface="TBFRDT+Arial Bold"/>
                <a:cs typeface="TBFRDT+Arial Bold"/>
              </a:rPr>
              <a:t>работы),</a:t>
            </a:r>
            <a:r>
              <a:rPr dirty="0" sz="1800" spc="4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определяющая</a:t>
            </a:r>
            <a:r>
              <a:rPr dirty="0" sz="1800" spc="2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единые</a:t>
            </a:r>
            <a:r>
              <a:rPr dirty="0" sz="1800" spc="1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для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2" b="1">
                <a:solidFill>
                  <a:srgbClr val="4e1610"/>
                </a:solidFill>
                <a:latin typeface="TBFRDT+Arial Bold"/>
                <a:cs typeface="TBFRDT+Arial Bold"/>
              </a:rPr>
              <a:t>Российской</a:t>
            </a:r>
            <a:r>
              <a:rPr dirty="0" sz="1800" spc="4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Федерации</a:t>
            </a:r>
            <a:r>
              <a:rPr dirty="0" sz="1800" spc="2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базовые</a:t>
            </a:r>
            <a:r>
              <a:rPr dirty="0" sz="1800" spc="1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2" b="1">
                <a:solidFill>
                  <a:srgbClr val="4e1610"/>
                </a:solidFill>
                <a:latin typeface="TBFRDT+Arial Bold"/>
                <a:cs typeface="TBFRDT+Arial Bold"/>
              </a:rPr>
              <a:t>объем</a:t>
            </a:r>
            <a:r>
              <a:rPr dirty="0" sz="1800" spc="1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</a:p>
          <a:p>
            <a:pPr marL="690372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содержание</a:t>
            </a:r>
            <a:r>
              <a:rPr dirty="0" sz="1800" spc="1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образования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определенного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уровня</a:t>
            </a:r>
            <a:r>
              <a:rPr dirty="0" sz="1800" spc="1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(или)</a:t>
            </a:r>
            <a:r>
              <a:rPr dirty="0" sz="1800" spc="1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определенной</a:t>
            </a:r>
          </a:p>
          <a:p>
            <a:pPr marL="684275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направленности,</a:t>
            </a:r>
            <a:r>
              <a:rPr dirty="0" sz="1800" spc="4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планируемые</a:t>
            </a:r>
            <a:r>
              <a:rPr dirty="0" sz="1800" spc="2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31" b="1">
                <a:solidFill>
                  <a:srgbClr val="4e1610"/>
                </a:solidFill>
                <a:latin typeface="TBFRDT+Arial Bold"/>
                <a:cs typeface="TBFRDT+Arial Bold"/>
              </a:rPr>
              <a:t>результаты</a:t>
            </a:r>
            <a:r>
              <a:rPr dirty="0" sz="1800" spc="9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освоения</a:t>
            </a:r>
            <a:r>
              <a:rPr dirty="0" sz="1800" spc="1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образовательной</a:t>
            </a:r>
          </a:p>
          <a:p>
            <a:pPr marL="4008704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программы».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23111" y="53793"/>
            <a:ext cx="1489576" cy="515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Было…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56450" y="53793"/>
            <a:ext cx="1809812" cy="515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Стало</a:t>
            </a:r>
            <a:r>
              <a:rPr dirty="0" sz="3200" spc="10" b="1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 </a:t>
            </a:r>
            <a:r>
              <a:rPr dirty="0" sz="3200" b="1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596" y="917677"/>
            <a:ext cx="3450663" cy="6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6" b="1">
                <a:solidFill>
                  <a:srgbClr val="ffffff"/>
                </a:solidFill>
                <a:latin typeface="FQQJNE+Cambria Bold"/>
                <a:cs typeface="FQQJNE+Cambria Bold"/>
              </a:rPr>
              <a:t>ФГОС</a:t>
            </a:r>
            <a:r>
              <a:rPr dirty="0" sz="2000" spc="18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ДО</a:t>
            </a:r>
            <a:r>
              <a:rPr dirty="0" sz="2000" spc="-23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является</a:t>
            </a:r>
            <a:r>
              <a:rPr dirty="0" sz="2000" spc="-28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основой</a:t>
            </a:r>
          </a:p>
          <a:p>
            <a:pPr marL="681228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для</a:t>
            </a:r>
            <a:r>
              <a:rPr dirty="0" sz="2000" spc="-14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разработки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34405" y="931012"/>
            <a:ext cx="3450662" cy="6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6" b="1">
                <a:solidFill>
                  <a:srgbClr val="ffffff"/>
                </a:solidFill>
                <a:latin typeface="FQQJNE+Cambria Bold"/>
                <a:cs typeface="FQQJNE+Cambria Bold"/>
              </a:rPr>
              <a:t>ФГОС</a:t>
            </a:r>
            <a:r>
              <a:rPr dirty="0" sz="2000" spc="18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ДО</a:t>
            </a:r>
            <a:r>
              <a:rPr dirty="0" sz="2000" spc="-23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является</a:t>
            </a:r>
            <a:r>
              <a:rPr dirty="0" sz="2000" spc="-28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основой</a:t>
            </a:r>
          </a:p>
          <a:p>
            <a:pPr marL="679703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для</a:t>
            </a:r>
            <a:r>
              <a:rPr dirty="0" sz="2000" spc="-14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разработки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8368" y="1527242"/>
            <a:ext cx="3290265" cy="1251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вариативных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примерных</a:t>
            </a:r>
          </a:p>
          <a:p>
            <a:pPr marL="481584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образовательных</a:t>
            </a:r>
          </a:p>
          <a:p>
            <a:pPr marL="99059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программ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дошкольного</a:t>
            </a:r>
          </a:p>
          <a:p>
            <a:pPr marL="775716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образования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13525" y="1540612"/>
            <a:ext cx="2300019" cy="946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172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федеральной</a:t>
            </a:r>
          </a:p>
          <a:p>
            <a:pPr marL="0" marR="0">
              <a:lnSpc>
                <a:spcPts val="2352"/>
              </a:lnSpc>
              <a:spcBef>
                <a:spcPts val="51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образовательной</a:t>
            </a:r>
          </a:p>
          <a:p>
            <a:pPr marL="360044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программы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31357" y="2455393"/>
            <a:ext cx="3454324" cy="336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дошкольного</a:t>
            </a:r>
            <a:r>
              <a:rPr dirty="0" sz="2000" spc="-27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образования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6663" y="3373730"/>
            <a:ext cx="2490150" cy="1860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0364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Программа</a:t>
            </a:r>
          </a:p>
          <a:p>
            <a:pPr marL="0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разрабатывается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и</a:t>
            </a:r>
          </a:p>
          <a:p>
            <a:pPr marL="313944" marR="0">
              <a:lnSpc>
                <a:spcPts val="2352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утверждается</a:t>
            </a:r>
          </a:p>
          <a:p>
            <a:pPr marL="286511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Организацией</a:t>
            </a:r>
          </a:p>
          <a:p>
            <a:pPr marL="85344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самостоятельно</a:t>
            </a:r>
            <a:r>
              <a:rPr dirty="0" sz="2000" spc="-28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в</a:t>
            </a:r>
          </a:p>
          <a:p>
            <a:pPr marL="341375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соответствии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47434" y="3455391"/>
            <a:ext cx="2490149" cy="1860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0059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Программа</a:t>
            </a:r>
          </a:p>
          <a:p>
            <a:pPr marL="0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разрабатывается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и</a:t>
            </a:r>
          </a:p>
          <a:p>
            <a:pPr marL="313944" marR="0">
              <a:lnSpc>
                <a:spcPts val="2352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утверждается</a:t>
            </a:r>
          </a:p>
          <a:p>
            <a:pPr marL="286511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Организацией</a:t>
            </a:r>
          </a:p>
          <a:p>
            <a:pPr marL="85344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самостоятельно</a:t>
            </a:r>
            <a:r>
              <a:rPr dirty="0" sz="2000" spc="-28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в</a:t>
            </a:r>
          </a:p>
          <a:p>
            <a:pPr marL="256032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соответствии</a:t>
            </a:r>
            <a:r>
              <a:rPr dirty="0" sz="2000" spc="-3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4807" y="5202876"/>
            <a:ext cx="3236686" cy="641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настоящим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Стандартом</a:t>
            </a:r>
          </a:p>
          <a:p>
            <a:pPr marL="908608" marR="0">
              <a:lnSpc>
                <a:spcPts val="2349"/>
              </a:lnSpc>
              <a:spcBef>
                <a:spcPts val="99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и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учетом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54242" y="5284536"/>
            <a:ext cx="3277009" cy="641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настоящим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Стандартом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и</a:t>
            </a:r>
          </a:p>
          <a:p>
            <a:pPr marL="1080515" marR="0">
              <a:lnSpc>
                <a:spcPts val="2349"/>
              </a:lnSpc>
              <a:spcBef>
                <a:spcPts val="99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ФОП</a:t>
            </a:r>
            <a:r>
              <a:rPr dirty="0" sz="2000" spc="-13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3115" y="5812715"/>
            <a:ext cx="2877703" cy="336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Примерных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программ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23111" y="53793"/>
            <a:ext cx="1489576" cy="515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Было…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56450" y="53793"/>
            <a:ext cx="1809812" cy="515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Стало</a:t>
            </a:r>
            <a:r>
              <a:rPr dirty="0" sz="3200" spc="10" b="1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 </a:t>
            </a:r>
            <a:r>
              <a:rPr dirty="0" sz="3200" b="1" i="1">
                <a:solidFill>
                  <a:srgbClr val="c00000"/>
                </a:solidFill>
                <a:latin typeface="POJNND+Cambria Bold Italic"/>
                <a:cs typeface="POJNND+Cambria Bold Italic"/>
              </a:rPr>
              <a:t>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6631" y="1158469"/>
            <a:ext cx="2851343" cy="946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631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3" b="1">
                <a:solidFill>
                  <a:srgbClr val="ffffff"/>
                </a:solidFill>
                <a:latin typeface="FQQJNE+Cambria Bold"/>
                <a:cs typeface="FQQJNE+Cambria Bold"/>
              </a:rPr>
              <a:t>Содержание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ООП</a:t>
            </a:r>
            <a:r>
              <a:rPr dirty="0" sz="2000" spc="-23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ДО</a:t>
            </a:r>
          </a:p>
          <a:p>
            <a:pPr marL="0" marR="0">
              <a:lnSpc>
                <a:spcPts val="2349"/>
              </a:lnSpc>
              <a:spcBef>
                <a:spcPts val="102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должно</a:t>
            </a:r>
            <a:r>
              <a:rPr dirty="0" sz="2000" spc="-23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обеспечивать</a:t>
            </a:r>
          </a:p>
          <a:p>
            <a:pPr marL="510793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физическое</a:t>
            </a:r>
            <a:r>
              <a:rPr dirty="0" sz="2000" spc="-12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5338" y="1466281"/>
            <a:ext cx="3155549" cy="641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4" b="1">
                <a:solidFill>
                  <a:srgbClr val="ffffff"/>
                </a:solidFill>
                <a:latin typeface="FQQJNE+Cambria Bold"/>
                <a:cs typeface="FQQJNE+Cambria Bold"/>
              </a:rPr>
              <a:t>Содержание</a:t>
            </a:r>
            <a:r>
              <a:rPr dirty="0" sz="2000" spc="12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Программы</a:t>
            </a:r>
          </a:p>
          <a:p>
            <a:pPr marL="1024483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должно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4774" y="2076171"/>
            <a:ext cx="3035660" cy="12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обеспечивать</a:t>
            </a:r>
            <a:r>
              <a:rPr dirty="0" sz="2000" spc="-35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развитие</a:t>
            </a:r>
          </a:p>
          <a:p>
            <a:pPr marL="112775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личности,</a:t>
            </a:r>
            <a:r>
              <a:rPr dirty="0" sz="2000" spc="-3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мотивации</a:t>
            </a:r>
          </a:p>
          <a:p>
            <a:pPr marL="19811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и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способностей</a:t>
            </a:r>
            <a:r>
              <a:rPr dirty="0" sz="2000" spc="-14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детей</a:t>
            </a:r>
            <a:r>
              <a:rPr dirty="0" sz="2000" spc="-13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в</a:t>
            </a:r>
          </a:p>
          <a:p>
            <a:pPr marL="367588" marR="0">
              <a:lnSpc>
                <a:spcPts val="2349"/>
              </a:lnSpc>
              <a:spcBef>
                <a:spcPts val="102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различных</a:t>
            </a:r>
            <a:r>
              <a:rPr dirty="0" sz="2000" spc="-21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видах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02247" y="2073123"/>
            <a:ext cx="2901535" cy="6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психическое</a:t>
            </a:r>
            <a:r>
              <a:rPr dirty="0" sz="2000" spc="-24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развитие</a:t>
            </a:r>
          </a:p>
          <a:p>
            <a:pPr marL="769873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ребенка</a:t>
            </a:r>
            <a:r>
              <a:rPr dirty="0" sz="2000" spc="-16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01205" y="2682688"/>
            <a:ext cx="2302864" cy="946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различных</a:t>
            </a:r>
            <a:r>
              <a:rPr dirty="0" sz="2000" spc="-16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видах</a:t>
            </a:r>
          </a:p>
          <a:p>
            <a:pPr marL="118871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деятельности</a:t>
            </a:r>
            <a:r>
              <a:rPr dirty="0" sz="2000" spc="-32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и</a:t>
            </a:r>
          </a:p>
          <a:p>
            <a:pPr marL="358139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охватывать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9711" y="3295626"/>
            <a:ext cx="2066649" cy="336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деятельности</a:t>
            </a:r>
            <a:r>
              <a:rPr dirty="0" sz="2000" spc="-32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2582" y="3600425"/>
            <a:ext cx="3060856" cy="946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охватывать</a:t>
            </a:r>
            <a:r>
              <a:rPr dirty="0" sz="2000" spc="-18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следующие</a:t>
            </a:r>
          </a:p>
          <a:p>
            <a:pPr marL="35052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структурные</a:t>
            </a:r>
            <a:r>
              <a:rPr dirty="0" sz="2000" spc="-24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единицы,</a:t>
            </a:r>
          </a:p>
          <a:p>
            <a:pPr marL="381304" marR="0">
              <a:lnSpc>
                <a:spcPts val="2352"/>
              </a:lnSpc>
              <a:spcBef>
                <a:spcPts val="51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представляющие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39179" y="3597377"/>
            <a:ext cx="3226796" cy="641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следующие</a:t>
            </a:r>
            <a:r>
              <a:rPr dirty="0" sz="2000" spc="-28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структурные</a:t>
            </a:r>
          </a:p>
          <a:p>
            <a:pPr marL="945133" marR="0">
              <a:lnSpc>
                <a:spcPts val="2352"/>
              </a:lnSpc>
              <a:spcBef>
                <a:spcPts val="51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единицы,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04253" y="4207358"/>
            <a:ext cx="2298096" cy="946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представляющие</a:t>
            </a:r>
          </a:p>
          <a:p>
            <a:pPr marL="163067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определенные</a:t>
            </a:r>
          </a:p>
          <a:p>
            <a:pPr marL="257555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направления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38479" y="4515206"/>
            <a:ext cx="1970035" cy="336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определенные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4086" y="4820006"/>
            <a:ext cx="3375937" cy="1251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868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направления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развития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и</a:t>
            </a:r>
          </a:p>
          <a:p>
            <a:pPr marL="0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образования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детей</a:t>
            </a:r>
            <a:r>
              <a:rPr dirty="0" sz="2000" spc="-13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(далее</a:t>
            </a:r>
          </a:p>
          <a:p>
            <a:pPr marL="454456" marR="0">
              <a:lnSpc>
                <a:spcPts val="2352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VTTDBO+Cambria Bold"/>
                <a:cs typeface="VTTDBO+Cambria Bold"/>
              </a:rPr>
              <a:t>-</a:t>
            </a:r>
            <a:r>
              <a:rPr dirty="0" sz="2000" b="1">
                <a:solidFill>
                  <a:srgbClr val="ffffff"/>
                </a:solidFill>
                <a:latin typeface="VTTDBO+Cambria Bold"/>
                <a:cs typeface="VTTDBO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образовательные</a:t>
            </a:r>
          </a:p>
          <a:p>
            <a:pPr marL="1065631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области)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29094" y="5121723"/>
            <a:ext cx="3045991" cy="64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обучения</a:t>
            </a:r>
            <a:r>
              <a:rPr dirty="0" sz="2000" spc="-28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и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воспитания</a:t>
            </a:r>
          </a:p>
          <a:p>
            <a:pPr marL="948182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(далее</a:t>
            </a:r>
            <a:r>
              <a:rPr dirty="0" sz="2000" spc="-13" b="1">
                <a:solidFill>
                  <a:srgbClr val="ffffff"/>
                </a:solidFill>
                <a:latin typeface="FQQJNE+Cambria Bold"/>
                <a:cs typeface="FQQJNE+Cambria 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–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89013" y="5731637"/>
            <a:ext cx="2331749" cy="6412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образовательные</a:t>
            </a:r>
          </a:p>
          <a:p>
            <a:pPr marL="539495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QQJNE+Cambria Bold"/>
                <a:cs typeface="FQQJNE+Cambria Bold"/>
              </a:rPr>
              <a:t>области)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64738" y="54159"/>
            <a:ext cx="4468348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4" b="1" u="sng" i="1">
                <a:solidFill>
                  <a:srgbClr val="4e1610"/>
                </a:solidFill>
                <a:latin typeface="BQVETA+Arial Bold Italic"/>
                <a:cs typeface="BQVETA+Arial Bold Italic"/>
              </a:rPr>
              <a:t>Ключевые</a:t>
            </a:r>
            <a:r>
              <a:rPr dirty="0" sz="2000" spc="-18" b="1" u="sng" i="1">
                <a:solidFill>
                  <a:srgbClr val="4e1610"/>
                </a:solidFill>
                <a:latin typeface="BQVETA+Arial Bold Italic"/>
                <a:cs typeface="BQVETA+Arial Bold Italic"/>
              </a:rPr>
              <a:t> </a:t>
            </a:r>
            <a:r>
              <a:rPr dirty="0" sz="2000" b="1" u="sng" i="1">
                <a:solidFill>
                  <a:srgbClr val="4e1610"/>
                </a:solidFill>
                <a:latin typeface="BQVETA+Arial Bold Italic"/>
                <a:cs typeface="BQVETA+Arial Bold Italic"/>
              </a:rPr>
              <a:t>изменения</a:t>
            </a:r>
            <a:r>
              <a:rPr dirty="0" sz="2000" spc="-12" b="1" u="sng" i="1">
                <a:solidFill>
                  <a:srgbClr val="4e1610"/>
                </a:solidFill>
                <a:latin typeface="BQVETA+Arial Bold Italic"/>
                <a:cs typeface="BQVETA+Arial Bold Italic"/>
              </a:rPr>
              <a:t> </a:t>
            </a:r>
            <a:r>
              <a:rPr dirty="0" sz="2000" b="1" u="sng" i="1">
                <a:solidFill>
                  <a:srgbClr val="4e1610"/>
                </a:solidFill>
                <a:latin typeface="BQVETA+Arial Bold Italic"/>
                <a:cs typeface="BQVETA+Arial Bold Italic"/>
              </a:rPr>
              <a:t>в</a:t>
            </a:r>
            <a:r>
              <a:rPr dirty="0" sz="2000" b="1" u="sng" i="1">
                <a:solidFill>
                  <a:srgbClr val="4e1610"/>
                </a:solidFill>
                <a:latin typeface="BQVETA+Arial Bold Italic"/>
                <a:cs typeface="BQVETA+Arial Bold Italic"/>
              </a:rPr>
              <a:t> </a:t>
            </a:r>
            <a:r>
              <a:rPr dirty="0" sz="2000" b="1" u="sng" i="1">
                <a:solidFill>
                  <a:srgbClr val="4e1610"/>
                </a:solidFill>
                <a:latin typeface="BQVETA+Arial Bold Italic"/>
                <a:cs typeface="BQVETA+Arial Bold Italic"/>
              </a:rPr>
              <a:t>ФГОС</a:t>
            </a:r>
            <a:r>
              <a:rPr dirty="0" sz="2000" b="1" u="sng" i="1">
                <a:solidFill>
                  <a:srgbClr val="4e1610"/>
                </a:solidFill>
                <a:latin typeface="BQVETA+Arial Bold Italic"/>
                <a:cs typeface="BQVETA+Arial Bold Italic"/>
              </a:rPr>
              <a:t> </a:t>
            </a:r>
            <a:r>
              <a:rPr dirty="0" sz="2000" b="1" u="sng" i="1">
                <a:solidFill>
                  <a:srgbClr val="4e1610"/>
                </a:solidFill>
                <a:latin typeface="BQVETA+Arial Bold Italic"/>
                <a:cs typeface="BQVETA+Arial Bold Italic"/>
              </a:rPr>
              <a:t>ДО: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554" y="1354206"/>
            <a:ext cx="4925760" cy="5992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0000"/>
                </a:solidFill>
                <a:latin typeface="QBLQUS+Wingdings"/>
                <a:cs typeface="QBLQUS+Wingdings"/>
              </a:rPr>
              <a:t></a:t>
            </a:r>
            <a:r>
              <a:rPr dirty="0" sz="2100" spc="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.</a:t>
            </a:r>
            <a:r>
              <a:rPr dirty="0" sz="1800" spc="1544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2.6:</a:t>
            </a:r>
            <a:r>
              <a:rPr dirty="0" sz="1800" spc="1531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перечень</a:t>
            </a:r>
            <a:r>
              <a:rPr dirty="0" sz="1800" spc="155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образовательных</a:t>
            </a:r>
          </a:p>
          <a:p>
            <a:pPr marL="286512" marR="0">
              <a:lnSpc>
                <a:spcPts val="2010"/>
              </a:lnSpc>
              <a:spcBef>
                <a:spcPts val="9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областей</a:t>
            </a:r>
            <a:r>
              <a:rPr dirty="0" sz="1800" spc="233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не</a:t>
            </a:r>
            <a:r>
              <a:rPr dirty="0" sz="1800" spc="232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изменился,</a:t>
            </a:r>
            <a:r>
              <a:rPr dirty="0" sz="1800" spc="234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2" b="1">
                <a:solidFill>
                  <a:srgbClr val="4e1610"/>
                </a:solidFill>
                <a:latin typeface="TBFRDT+Arial Bold"/>
                <a:cs typeface="TBFRDT+Arial Bold"/>
              </a:rPr>
              <a:t>однако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52388" y="1575186"/>
            <a:ext cx="2975979" cy="332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0000"/>
                </a:solidFill>
                <a:latin typeface="QBLQUS+Wingdings"/>
                <a:cs typeface="QBLQUS+Wingdings"/>
              </a:rPr>
              <a:t></a:t>
            </a:r>
            <a:r>
              <a:rPr dirty="0" sz="2100" spc="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.</a:t>
            </a:r>
            <a:r>
              <a:rPr dirty="0" sz="1800" spc="140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2.10</a:t>
            </a:r>
            <a:r>
              <a:rPr dirty="0" sz="1800" spc="133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:</a:t>
            </a:r>
            <a:r>
              <a:rPr dirty="0" sz="1800" spc="136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уточнено,</a:t>
            </a:r>
            <a:r>
              <a:rPr dirty="0" sz="1800" spc="13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6" b="1">
                <a:solidFill>
                  <a:srgbClr val="4e1610"/>
                </a:solidFill>
                <a:latin typeface="TBFRDT+Arial Bold"/>
                <a:cs typeface="TBFRDT+Arial Bold"/>
              </a:rPr>
              <a:t>что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38900" y="1880934"/>
            <a:ext cx="1726815" cy="842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содержание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планируемые</a:t>
            </a:r>
          </a:p>
          <a:p>
            <a:pPr marL="0" marR="0">
              <a:lnSpc>
                <a:spcPts val="2013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800" spc="-25" b="1">
                <a:solidFill>
                  <a:srgbClr val="4e1610"/>
                </a:solidFill>
                <a:latin typeface="TBFRDT+Arial Bold"/>
                <a:cs typeface="TBFRDT+Arial Bold"/>
              </a:rPr>
              <a:t>результаты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36406" y="1880934"/>
            <a:ext cx="29293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6066" y="1934274"/>
            <a:ext cx="1526009" cy="842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расширено</a:t>
            </a:r>
          </a:p>
          <a:p>
            <a:pPr marL="0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содержание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spc="-11" b="1">
                <a:solidFill>
                  <a:srgbClr val="4e1610"/>
                </a:solidFill>
                <a:latin typeface="TBFRDT+Arial Bold"/>
                <a:cs typeface="TBFRDT+Arial Bold"/>
              </a:rPr>
              <a:t>областей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93594" y="1934274"/>
            <a:ext cx="29293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21482" y="1934274"/>
            <a:ext cx="2257015" cy="568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конкретизировано</a:t>
            </a:r>
          </a:p>
          <a:p>
            <a:pPr marL="51815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образовательных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56930" y="2429552"/>
            <a:ext cx="673541" cy="29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ООП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38900" y="2704148"/>
            <a:ext cx="269068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1" b="1">
                <a:solidFill>
                  <a:srgbClr val="4e1610"/>
                </a:solidFill>
                <a:latin typeface="TBFRDT+Arial Bold"/>
                <a:cs typeface="TBFRDT+Arial Bold"/>
              </a:rPr>
              <a:t>должны</a:t>
            </a:r>
            <a:r>
              <a:rPr dirty="0" sz="1800" spc="4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быть</a:t>
            </a:r>
            <a:r>
              <a:rPr dirty="0" sz="1800" spc="3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не</a:t>
            </a:r>
            <a:r>
              <a:rPr dirty="0" sz="1800" spc="1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ниже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38900" y="2978468"/>
            <a:ext cx="153226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содержания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36406" y="2978468"/>
            <a:ext cx="29293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38900" y="3252788"/>
            <a:ext cx="2630603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планируемых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-29" b="1">
                <a:solidFill>
                  <a:srgbClr val="4e1610"/>
                </a:solidFill>
                <a:latin typeface="TBFRDT+Arial Bold"/>
                <a:cs typeface="TBFRDT+Arial Bold"/>
              </a:rPr>
              <a:t>результатов</a:t>
            </a:r>
            <a:r>
              <a:rPr dirty="0" sz="1800" spc="8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ФОП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ДО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9061" y="3313181"/>
            <a:ext cx="641108" cy="332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0000"/>
                </a:solidFill>
                <a:latin typeface="QBLQUS+Wingdings"/>
                <a:cs typeface="QBLQUS+Wingdings"/>
              </a:rPr>
              <a:t></a:t>
            </a:r>
            <a:r>
              <a:rPr dirty="0" sz="2100" spc="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60627" y="3344609"/>
            <a:ext cx="54631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2.7: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56409" y="3344609"/>
            <a:ext cx="1275775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частично</a:t>
            </a:r>
          </a:p>
          <a:p>
            <a:pPr marL="237744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-10" b="1">
                <a:solidFill>
                  <a:srgbClr val="4e1610"/>
                </a:solidFill>
                <a:latin typeface="TBFRDT+Arial Bold"/>
                <a:cs typeface="TBFRDT+Arial Bold"/>
              </a:rPr>
              <a:t>детских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10686" y="3344609"/>
            <a:ext cx="1106090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изменен</a:t>
            </a:r>
          </a:p>
          <a:p>
            <a:pPr marL="24384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видов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55573" y="3618929"/>
            <a:ext cx="122284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перечень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55573" y="3893249"/>
            <a:ext cx="1834306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деятельности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младенчества,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41269" y="3893249"/>
            <a:ext cx="1087261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на</a:t>
            </a:r>
          </a:p>
          <a:p>
            <a:pPr marL="33527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раннего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907282" y="3893249"/>
            <a:ext cx="91008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этапах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519930" y="4167569"/>
            <a:ext cx="29293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55573" y="4441867"/>
            <a:ext cx="2684070" cy="29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3" b="1">
                <a:solidFill>
                  <a:srgbClr val="4e1610"/>
                </a:solidFill>
                <a:latin typeface="TBFRDT+Arial Bold"/>
                <a:cs typeface="TBFRDT+Arial Bold"/>
              </a:rPr>
              <a:t>дошкольного</a:t>
            </a:r>
            <a:r>
              <a:rPr dirty="0" sz="1800" spc="5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6" b="1">
                <a:solidFill>
                  <a:srgbClr val="4e1610"/>
                </a:solidFill>
                <a:latin typeface="TBFRDT+Arial Bold"/>
                <a:cs typeface="TBFRDT+Arial Bold"/>
              </a:rPr>
              <a:t>детства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;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678680" y="4700656"/>
            <a:ext cx="4431094" cy="332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0000"/>
                </a:solidFill>
                <a:latin typeface="QBLQUS+Wingdings"/>
                <a:cs typeface="QBLQUS+Wingdings"/>
              </a:rPr>
              <a:t></a:t>
            </a:r>
            <a:r>
              <a:rPr dirty="0" sz="2100" spc="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.</a:t>
            </a:r>
            <a:r>
              <a:rPr dirty="0" sz="1800" spc="80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2.12</a:t>
            </a:r>
            <a:r>
              <a:rPr dirty="0" sz="1800" spc="73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:</a:t>
            </a:r>
            <a:r>
              <a:rPr dirty="0" sz="1800" spc="76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указано,</a:t>
            </a:r>
            <a:r>
              <a:rPr dirty="0" sz="1800" spc="8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22" b="1">
                <a:solidFill>
                  <a:srgbClr val="4e1610"/>
                </a:solidFill>
                <a:latin typeface="TBFRDT+Arial Bold"/>
                <a:cs typeface="TBFRDT+Arial Bold"/>
              </a:rPr>
              <a:t>что</a:t>
            </a:r>
            <a:r>
              <a:rPr dirty="0" sz="1800" spc="10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обязательная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965192" y="5006404"/>
            <a:ext cx="79187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часть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199632" y="5006404"/>
            <a:ext cx="146639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программы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109457" y="5006404"/>
            <a:ext cx="100965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1" b="1">
                <a:solidFill>
                  <a:srgbClr val="4e1610"/>
                </a:solidFill>
                <a:latin typeface="TBFRDT+Arial Bold"/>
                <a:cs typeface="TBFRDT+Arial Bold"/>
              </a:rPr>
              <a:t>должна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78484" y="5271501"/>
            <a:ext cx="3660865" cy="332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0000"/>
                </a:solidFill>
                <a:latin typeface="QBLQUS+Wingdings"/>
                <a:cs typeface="QBLQUS+Wingdings"/>
              </a:rPr>
              <a:t></a:t>
            </a:r>
            <a:r>
              <a:rPr dirty="0" sz="2100" spc="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.</a:t>
            </a:r>
            <a:r>
              <a:rPr dirty="0" sz="1800" spc="1879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3.2.9</a:t>
            </a:r>
            <a:r>
              <a:rPr dirty="0" sz="1800" spc="1870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:</a:t>
            </a:r>
            <a:r>
              <a:rPr dirty="0" sz="1800" spc="1876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максимально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965192" y="5280724"/>
            <a:ext cx="4148371" cy="842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0" b="1">
                <a:solidFill>
                  <a:srgbClr val="4e1610"/>
                </a:solidFill>
                <a:latin typeface="TBFRDT+Arial Bold"/>
                <a:cs typeface="TBFRDT+Arial Bold"/>
              </a:rPr>
              <a:t>соответствовать</a:t>
            </a:r>
            <a:r>
              <a:rPr dirty="0" sz="1800" spc="8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ФОП</a:t>
            </a:r>
            <a:r>
              <a:rPr dirty="0" sz="1800" spc="8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ДО,</a:t>
            </a:r>
            <a:r>
              <a:rPr dirty="0" sz="1800" spc="8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  <a:r>
              <a:rPr dirty="0" sz="1800" spc="7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8" b="1">
                <a:solidFill>
                  <a:srgbClr val="4e1610"/>
                </a:solidFill>
                <a:latin typeface="TBFRDT+Arial Bold"/>
                <a:cs typeface="TBFRDT+Arial Bold"/>
              </a:rPr>
              <a:t>может</a:t>
            </a:r>
          </a:p>
          <a:p>
            <a:pPr marL="0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оформляться</a:t>
            </a:r>
            <a:r>
              <a:rPr dirty="0" sz="1800" spc="71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</a:t>
            </a:r>
            <a:r>
              <a:rPr dirty="0" sz="1800" spc="697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виде</a:t>
            </a:r>
            <a:r>
              <a:rPr dirty="0" sz="1800" spc="69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ссылки</a:t>
            </a:r>
            <a:r>
              <a:rPr dirty="0" sz="1800" spc="69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на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ФОП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;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64996" y="5577853"/>
            <a:ext cx="158684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допустимый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49446" y="5577853"/>
            <a:ext cx="89613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2" b="1">
                <a:solidFill>
                  <a:srgbClr val="4e1610"/>
                </a:solidFill>
                <a:latin typeface="TBFRDT+Arial Bold"/>
                <a:cs typeface="TBFRDT+Arial Bold"/>
              </a:rPr>
              <a:t>объем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64996" y="5852174"/>
            <a:ext cx="3376888" cy="842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образовательной</a:t>
            </a:r>
            <a:r>
              <a:rPr dirty="0" sz="1800" spc="128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нагрузки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приведен</a:t>
            </a:r>
            <a:r>
              <a:rPr dirty="0" sz="1800" spc="37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</a:t>
            </a:r>
            <a:r>
              <a:rPr dirty="0" sz="1800" spc="36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соответствие</a:t>
            </a:r>
            <a:r>
              <a:rPr dirty="0" sz="1800" spc="38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действующими</a:t>
            </a:r>
            <a:r>
              <a:rPr dirty="0" sz="1800" spc="6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СанПиН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;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4328" y="53699"/>
            <a:ext cx="2939219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i="1">
                <a:solidFill>
                  <a:srgbClr val="4e1610"/>
                </a:solidFill>
                <a:latin typeface="BQVETA+Arial Bold Italic"/>
                <a:cs typeface="BQVETA+Arial Bold Italic"/>
              </a:rPr>
              <a:t>вые</a:t>
            </a:r>
            <a:r>
              <a:rPr dirty="0" sz="2000" spc="-36" b="1" i="1">
                <a:solidFill>
                  <a:srgbClr val="4e1610"/>
                </a:solidFill>
                <a:latin typeface="BQVETA+Arial Bold Italic"/>
                <a:cs typeface="BQVETA+Arial Bold Italic"/>
              </a:rPr>
              <a:t> </a:t>
            </a:r>
            <a:r>
              <a:rPr dirty="0" sz="2000" b="1" i="1">
                <a:solidFill>
                  <a:srgbClr val="4e1610"/>
                </a:solidFill>
                <a:latin typeface="BQVETA+Arial Bold Italic"/>
                <a:cs typeface="BQVETA+Arial Bold Italic"/>
              </a:rPr>
              <a:t>изменения</a:t>
            </a:r>
            <a:r>
              <a:rPr dirty="0" sz="2000" spc="-12" b="1" i="1">
                <a:solidFill>
                  <a:srgbClr val="4e1610"/>
                </a:solidFill>
                <a:latin typeface="BQVETA+Arial Bold Italic"/>
                <a:cs typeface="BQVETA+Arial Bold Italic"/>
              </a:rPr>
              <a:t> </a:t>
            </a:r>
            <a:r>
              <a:rPr dirty="0" sz="2000" b="1" i="1">
                <a:solidFill>
                  <a:srgbClr val="4e1610"/>
                </a:solidFill>
                <a:latin typeface="BQVETA+Arial Bold Italic"/>
                <a:cs typeface="BQVETA+Arial Bold Italic"/>
              </a:rPr>
              <a:t>в</a:t>
            </a:r>
            <a:r>
              <a:rPr dirty="0" sz="2000" b="1" i="1">
                <a:solidFill>
                  <a:srgbClr val="4e1610"/>
                </a:solidFill>
                <a:latin typeface="BQVETA+Arial Bold Italic"/>
                <a:cs typeface="BQVETA+Arial Bold Italic"/>
              </a:rPr>
              <a:t> </a:t>
            </a:r>
            <a:r>
              <a:rPr dirty="0" sz="2000" spc="-16" b="1" i="1">
                <a:solidFill>
                  <a:srgbClr val="4e1610"/>
                </a:solidFill>
                <a:latin typeface="BQVETA+Arial Bold Italic"/>
                <a:cs typeface="BQVETA+Arial Bold Italic"/>
              </a:rPr>
              <a:t>ФГО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924" y="1661286"/>
            <a:ext cx="5391858" cy="12690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0000"/>
                </a:solidFill>
                <a:latin typeface="QBLQUS+Wingdings"/>
                <a:cs typeface="QBLQUS+Wingdings"/>
              </a:rPr>
              <a:t></a:t>
            </a:r>
            <a:r>
              <a:rPr dirty="0" sz="1850" spc="3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п</a:t>
            </a:r>
            <a:r>
              <a:rPr dirty="0" sz="1600" b="1">
                <a:solidFill>
                  <a:srgbClr val="4e1610"/>
                </a:solidFill>
                <a:latin typeface="SQINWK+Arial Bold"/>
                <a:cs typeface="SQINWK+Arial Bold"/>
              </a:rPr>
              <a:t>.</a:t>
            </a:r>
            <a:r>
              <a:rPr dirty="0" sz="1600" spc="266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600" spc="-29" b="1">
                <a:solidFill>
                  <a:srgbClr val="4e1610"/>
                </a:solidFill>
                <a:latin typeface="SQINWK+Arial Bold"/>
                <a:cs typeface="SQINWK+Arial Bold"/>
              </a:rPr>
              <a:t>2.11</a:t>
            </a:r>
            <a:r>
              <a:rPr dirty="0" sz="1600" spc="303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SQINWK+Arial Bold"/>
                <a:cs typeface="SQINWK+Arial Bold"/>
              </a:rPr>
              <a:t>:</a:t>
            </a:r>
            <a:r>
              <a:rPr dirty="0" sz="1600" spc="283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уточнено,</a:t>
            </a:r>
            <a:r>
              <a:rPr dirty="0" sz="1600" spc="27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spc="-11" b="1">
                <a:solidFill>
                  <a:srgbClr val="4e1610"/>
                </a:solidFill>
                <a:latin typeface="TBFRDT+Arial Bold"/>
                <a:cs typeface="TBFRDT+Arial Bold"/>
              </a:rPr>
              <a:t>что</a:t>
            </a:r>
            <a:r>
              <a:rPr dirty="0" sz="1600" spc="28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содержательный</a:t>
            </a:r>
            <a:r>
              <a:rPr dirty="0" sz="1600" spc="28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раздел</a:t>
            </a:r>
          </a:p>
          <a:p>
            <a:pPr marL="286511" marR="0">
              <a:lnSpc>
                <a:spcPts val="1783"/>
              </a:lnSpc>
              <a:spcBef>
                <a:spcPts val="32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Программы</a:t>
            </a:r>
            <a:r>
              <a:rPr dirty="0" sz="1600" spc="238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spc="-16" b="1">
                <a:solidFill>
                  <a:srgbClr val="4e1610"/>
                </a:solidFill>
                <a:latin typeface="TBFRDT+Arial Bold"/>
                <a:cs typeface="TBFRDT+Arial Bold"/>
              </a:rPr>
              <a:t>должен</a:t>
            </a:r>
            <a:r>
              <a:rPr dirty="0" sz="1600" spc="238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включать</a:t>
            </a:r>
            <a:r>
              <a:rPr dirty="0" sz="1600" spc="238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описание</a:t>
            </a:r>
          </a:p>
          <a:p>
            <a:pPr marL="286511" marR="0">
              <a:lnSpc>
                <a:spcPts val="1783"/>
              </a:lnSpc>
              <a:spcBef>
                <a:spcPts val="188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образовательной</a:t>
            </a:r>
            <a:r>
              <a:rPr dirty="0" sz="1600" spc="24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деятельности</a:t>
            </a:r>
            <a:r>
              <a:rPr dirty="0" sz="1600" spc="25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в</a:t>
            </a:r>
            <a:r>
              <a:rPr dirty="0" sz="1600" spc="24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соответствии</a:t>
            </a:r>
          </a:p>
          <a:p>
            <a:pPr marL="879678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направлениями</a:t>
            </a:r>
            <a:r>
              <a:rPr dirty="0" sz="1600" spc="334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развития</a:t>
            </a:r>
            <a:r>
              <a:rPr dirty="0" sz="1600" spc="334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ребенка,</a:t>
            </a:r>
          </a:p>
          <a:p>
            <a:pPr marL="286511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представленными</a:t>
            </a:r>
            <a:r>
              <a:rPr dirty="0" sz="1600" spc="134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в</a:t>
            </a:r>
            <a:r>
              <a:rPr dirty="0" sz="1600" spc="133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пяти</a:t>
            </a:r>
            <a:r>
              <a:rPr dirty="0" sz="1600" spc="134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образовательных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6436" y="2421913"/>
            <a:ext cx="265127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6436" y="2909593"/>
            <a:ext cx="1575459" cy="752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областях,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программой</a:t>
            </a:r>
          </a:p>
          <a:p>
            <a:pPr marL="0" marR="0">
              <a:lnSpc>
                <a:spcPts val="1785"/>
              </a:lnSpc>
              <a:spcBef>
                <a:spcPts val="137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методических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9035" y="2909593"/>
            <a:ext cx="1916332" cy="752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Федеральной</a:t>
            </a:r>
          </a:p>
          <a:p>
            <a:pPr marL="1056386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 spc="-16" b="1">
                <a:solidFill>
                  <a:srgbClr val="4e1610"/>
                </a:solidFill>
                <a:latin typeface="TBFRDT+Arial Bold"/>
                <a:cs typeface="TBFRDT+Arial Bold"/>
              </a:rPr>
              <a:t>учетом</a:t>
            </a:r>
          </a:p>
          <a:p>
            <a:pPr marL="461772" marR="0">
              <a:lnSpc>
                <a:spcPts val="1785"/>
              </a:lnSpc>
              <a:spcBef>
                <a:spcPts val="137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пособий,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26941" y="2909593"/>
            <a:ext cx="1936050" cy="752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образовательной</a:t>
            </a:r>
          </a:p>
          <a:p>
            <a:pPr marL="295656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 spc="-11" b="1">
                <a:solidFill>
                  <a:srgbClr val="4e1610"/>
                </a:solidFill>
                <a:latin typeface="TBFRDT+Arial Bold"/>
                <a:cs typeface="TBFRDT+Arial Bold"/>
              </a:rPr>
              <a:t>используемых</a:t>
            </a:r>
          </a:p>
          <a:p>
            <a:pPr marL="19812" marR="0">
              <a:lnSpc>
                <a:spcPts val="1785"/>
              </a:lnSpc>
              <a:spcBef>
                <a:spcPts val="137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обеспечивающих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15819" y="3153433"/>
            <a:ext cx="277004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0827" y="3153433"/>
            <a:ext cx="265127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с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56436" y="3641494"/>
            <a:ext cx="3608334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реализацию</a:t>
            </a:r>
            <a:r>
              <a:rPr dirty="0" sz="1600" spc="3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spc="-10" b="1">
                <a:solidFill>
                  <a:srgbClr val="4e1610"/>
                </a:solidFill>
                <a:latin typeface="TBFRDT+Arial Bold"/>
                <a:cs typeface="TBFRDT+Arial Bold"/>
              </a:rPr>
              <a:t>данного</a:t>
            </a:r>
            <a:r>
              <a:rPr dirty="0" sz="1600" spc="4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600" b="1">
                <a:solidFill>
                  <a:srgbClr val="4e1610"/>
                </a:solidFill>
                <a:latin typeface="TBFRDT+Arial Bold"/>
                <a:cs typeface="TBFRDT+Arial Bold"/>
              </a:rPr>
              <a:t>содержания</a:t>
            </a:r>
            <a:r>
              <a:rPr dirty="0" sz="1600" b="1">
                <a:solidFill>
                  <a:srgbClr val="4e1610"/>
                </a:solidFill>
                <a:latin typeface="SQINWK+Arial Bold"/>
                <a:cs typeface="SQINWK+Arial Bold"/>
              </a:rPr>
              <a:t>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45913" y="4304035"/>
            <a:ext cx="4113031" cy="14225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0000"/>
                </a:solidFill>
                <a:latin typeface="QBLQUS+Wingdings"/>
                <a:cs typeface="QBLQUS+Wingdings"/>
              </a:rPr>
              <a:t></a:t>
            </a:r>
            <a:r>
              <a:rPr dirty="0" sz="2100" spc="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.</a:t>
            </a:r>
            <a:r>
              <a:rPr dirty="0" sz="1800" spc="1268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4.6</a:t>
            </a:r>
            <a:r>
              <a:rPr dirty="0" sz="1800" spc="1262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:</a:t>
            </a:r>
            <a:r>
              <a:rPr dirty="0" sz="1800" spc="1252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включены</a:t>
            </a:r>
            <a:r>
              <a:rPr dirty="0" sz="1800" spc="128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целевые</a:t>
            </a:r>
          </a:p>
          <a:p>
            <a:pPr marL="286511" marR="0">
              <a:lnSpc>
                <a:spcPts val="2013"/>
              </a:lnSpc>
              <a:spcBef>
                <a:spcPts val="9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ориентиры</a:t>
            </a:r>
            <a:r>
              <a:rPr dirty="0" sz="1800" spc="258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образования</a:t>
            </a:r>
            <a:r>
              <a:rPr dirty="0" sz="1800" spc="258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</a:t>
            </a:r>
          </a:p>
          <a:p>
            <a:pPr marL="286511" marR="0">
              <a:lnSpc>
                <a:spcPts val="2010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младенческом</a:t>
            </a:r>
            <a:r>
              <a:rPr dirty="0" sz="1800" spc="163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возрасте</a:t>
            </a:r>
            <a:r>
              <a:rPr dirty="0" sz="1800" spc="165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,</a:t>
            </a:r>
            <a:r>
              <a:rPr dirty="0" sz="1800" spc="1616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а</a:t>
            </a:r>
          </a:p>
          <a:p>
            <a:pPr marL="286511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также</a:t>
            </a:r>
            <a:r>
              <a:rPr dirty="0" sz="1800" spc="229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расширены</a:t>
            </a:r>
            <a:r>
              <a:rPr dirty="0" sz="1800" spc="2287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целевые</a:t>
            </a:r>
          </a:p>
          <a:p>
            <a:pPr marL="286511" marR="0">
              <a:lnSpc>
                <a:spcPts val="2010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ориентиры</a:t>
            </a:r>
            <a:r>
              <a:rPr dirty="0" sz="1800" spc="22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</a:t>
            </a:r>
            <a:r>
              <a:rPr dirty="0" sz="1800" spc="1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раннем</a:t>
            </a:r>
            <a:r>
              <a:rPr dirty="0" sz="1800" spc="11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возрасте</a:t>
            </a:r>
            <a:r>
              <a:rPr dirty="0" sz="1800" spc="2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9651" y="4864613"/>
            <a:ext cx="4365548" cy="1422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0000"/>
                </a:solidFill>
                <a:latin typeface="QBLQUS+Wingdings"/>
                <a:cs typeface="QBLQUS+Wingdings"/>
              </a:rPr>
              <a:t></a:t>
            </a:r>
            <a:r>
              <a:rPr dirty="0" sz="2100" spc="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.</a:t>
            </a:r>
            <a:r>
              <a:rPr dirty="0" sz="1800" spc="608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2.13</a:t>
            </a:r>
            <a:r>
              <a:rPr dirty="0" sz="1800" spc="603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:</a:t>
            </a:r>
            <a:r>
              <a:rPr dirty="0" sz="1800" spc="604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указано,</a:t>
            </a:r>
            <a:r>
              <a:rPr dirty="0" sz="1800" spc="614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22" b="1">
                <a:solidFill>
                  <a:srgbClr val="4e1610"/>
                </a:solidFill>
                <a:latin typeface="TBFRDT+Arial Bold"/>
                <a:cs typeface="TBFRDT+Arial Bold"/>
              </a:rPr>
              <a:t>что</a:t>
            </a:r>
            <a:r>
              <a:rPr dirty="0" sz="1800" spc="645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в</a:t>
            </a:r>
            <a:r>
              <a:rPr dirty="0" sz="1800" spc="61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краткой</a:t>
            </a:r>
          </a:p>
          <a:p>
            <a:pPr marL="286512" marR="0">
              <a:lnSpc>
                <a:spcPts val="2010"/>
              </a:lnSpc>
              <a:spcBef>
                <a:spcPts val="9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презентации</a:t>
            </a:r>
            <a:r>
              <a:rPr dirty="0" sz="1800" spc="82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ООП</a:t>
            </a:r>
            <a:r>
              <a:rPr dirty="0" sz="1800" spc="80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ДО</a:t>
            </a:r>
            <a:r>
              <a:rPr dirty="0" sz="1800" spc="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,</a:t>
            </a:r>
            <a:r>
              <a:rPr dirty="0" sz="1800" spc="800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помимо</a:t>
            </a:r>
          </a:p>
          <a:p>
            <a:pPr marL="286512" marR="0">
              <a:lnSpc>
                <a:spcPts val="2013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-12" b="1">
                <a:solidFill>
                  <a:srgbClr val="4e1610"/>
                </a:solidFill>
                <a:latin typeface="TBFRDT+Arial Bold"/>
                <a:cs typeface="TBFRDT+Arial Bold"/>
              </a:rPr>
              <a:t>прочего</a:t>
            </a:r>
            <a:r>
              <a:rPr dirty="0" sz="1800" spc="68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(см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.</a:t>
            </a:r>
            <a:r>
              <a:rPr dirty="0" sz="1800" spc="668" b="1">
                <a:solidFill>
                  <a:srgbClr val="4e1610"/>
                </a:solidFill>
                <a:latin typeface="SQINWK+Arial Bold"/>
                <a:cs typeface="SQINWK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ФГОС</a:t>
            </a:r>
            <a:r>
              <a:rPr dirty="0" sz="1800" spc="66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ДО),</a:t>
            </a:r>
            <a:r>
              <a:rPr dirty="0" sz="1800" spc="659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spc="-11" b="1">
                <a:solidFill>
                  <a:srgbClr val="4e1610"/>
                </a:solidFill>
                <a:latin typeface="TBFRDT+Arial Bold"/>
                <a:cs typeface="TBFRDT+Arial Bold"/>
              </a:rPr>
              <a:t>должна</a:t>
            </a:r>
          </a:p>
          <a:p>
            <a:pPr marL="286512" marR="0">
              <a:lnSpc>
                <a:spcPts val="2010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быть</a:t>
            </a:r>
            <a:r>
              <a:rPr dirty="0" sz="1800" spc="1207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представлена</a:t>
            </a:r>
            <a:r>
              <a:rPr dirty="0" sz="1800" spc="1213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ссылка</a:t>
            </a:r>
            <a:r>
              <a:rPr dirty="0" sz="1800" spc="1196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на</a:t>
            </a:r>
          </a:p>
          <a:p>
            <a:pPr marL="28651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ФОП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ДО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2425" y="5707393"/>
            <a:ext cx="41822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на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00546" y="5707393"/>
            <a:ext cx="78294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этапе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730998" y="5707393"/>
            <a:ext cx="153013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завершения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32425" y="5982018"/>
            <a:ext cx="328478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3" b="1">
                <a:solidFill>
                  <a:srgbClr val="4e1610"/>
                </a:solidFill>
                <a:latin typeface="TBFRDT+Arial Bold"/>
                <a:cs typeface="TBFRDT+Arial Bold"/>
              </a:rPr>
              <a:t>дошкольного</a:t>
            </a:r>
            <a:r>
              <a:rPr dirty="0" sz="1800" spc="48" b="1">
                <a:solidFill>
                  <a:srgbClr val="4e1610"/>
                </a:solidFill>
                <a:latin typeface="TBFRDT+Arial Bold"/>
                <a:cs typeface="TBFRDT+Arial Bold"/>
              </a:rPr>
              <a:t> </a:t>
            </a:r>
            <a:r>
              <a:rPr dirty="0" sz="1800" b="1">
                <a:solidFill>
                  <a:srgbClr val="4e1610"/>
                </a:solidFill>
                <a:latin typeface="TBFRDT+Arial Bold"/>
                <a:cs typeface="TBFRDT+Arial Bold"/>
              </a:rPr>
              <a:t>образования</a:t>
            </a:r>
            <a:r>
              <a:rPr dirty="0" sz="1800" b="1">
                <a:solidFill>
                  <a:srgbClr val="4e1610"/>
                </a:solidFill>
                <a:latin typeface="SQINWK+Arial Bold"/>
                <a:cs typeface="SQINWK+Arial Bold"/>
              </a:rPr>
              <a:t>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doc2pdf</dc:creator>
  <cp:lastModifiedBy>doc2pdf</cp:lastModifiedBy>
  <cp:revision>1</cp:revision>
  <dcterms:modified xsi:type="dcterms:W3CDTF">2023-08-23T18:22:02+00:00</dcterms:modified>
</cp:coreProperties>
</file>